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5"/>
  </p:notesMasterIdLst>
  <p:sldIdLst>
    <p:sldId id="256" r:id="rId2"/>
    <p:sldId id="258" r:id="rId3"/>
    <p:sldId id="257" r:id="rId4"/>
    <p:sldId id="260" r:id="rId5"/>
    <p:sldId id="269" r:id="rId6"/>
    <p:sldId id="259" r:id="rId7"/>
    <p:sldId id="296" r:id="rId8"/>
    <p:sldId id="268" r:id="rId9"/>
    <p:sldId id="276" r:id="rId10"/>
    <p:sldId id="321" r:id="rId11"/>
    <p:sldId id="322" r:id="rId12"/>
    <p:sldId id="344" r:id="rId13"/>
    <p:sldId id="323" r:id="rId14"/>
    <p:sldId id="329" r:id="rId15"/>
    <p:sldId id="301" r:id="rId16"/>
    <p:sldId id="325" r:id="rId17"/>
    <p:sldId id="326" r:id="rId18"/>
    <p:sldId id="327" r:id="rId19"/>
    <p:sldId id="328" r:id="rId20"/>
    <p:sldId id="330" r:id="rId21"/>
    <p:sldId id="331" r:id="rId22"/>
    <p:sldId id="332" r:id="rId23"/>
    <p:sldId id="333" r:id="rId24"/>
    <p:sldId id="334" r:id="rId25"/>
    <p:sldId id="335" r:id="rId26"/>
    <p:sldId id="336" r:id="rId27"/>
    <p:sldId id="337" r:id="rId28"/>
    <p:sldId id="338" r:id="rId29"/>
    <p:sldId id="339" r:id="rId30"/>
    <p:sldId id="306" r:id="rId31"/>
    <p:sldId id="309" r:id="rId32"/>
    <p:sldId id="310" r:id="rId33"/>
    <p:sldId id="311" r:id="rId34"/>
    <p:sldId id="312" r:id="rId35"/>
    <p:sldId id="313" r:id="rId36"/>
    <p:sldId id="314" r:id="rId37"/>
    <p:sldId id="316" r:id="rId38"/>
    <p:sldId id="343" r:id="rId39"/>
    <p:sldId id="315" r:id="rId40"/>
    <p:sldId id="317" r:id="rId41"/>
    <p:sldId id="318" r:id="rId42"/>
    <p:sldId id="342" r:id="rId43"/>
    <p:sldId id="320" r:id="rId44"/>
  </p:sldIdLst>
  <p:sldSz cx="9144000" cy="5143500" type="screen16x9"/>
  <p:notesSz cx="6858000" cy="9144000"/>
  <p:embeddedFontLst>
    <p:embeddedFont>
      <p:font typeface="Aptos Black" panose="020B0604020202020204" charset="0"/>
      <p:bold r:id="rId46"/>
      <p:boldItalic r:id="rId47"/>
    </p:embeddedFont>
    <p:embeddedFont>
      <p:font typeface="Raleway" panose="020B0604020202020204" charset="0"/>
      <p:regular r:id="rId48"/>
      <p:bold r:id="rId49"/>
      <p:italic r:id="rId50"/>
      <p:boldItalic r:id="rId51"/>
    </p:embeddedFont>
    <p:embeddedFont>
      <p:font typeface="Russo One" panose="02000503050000020004" pitchFamily="2" charset="0"/>
      <p:regular r:id="rId52"/>
    </p:embeddedFont>
    <p:embeddedFont>
      <p:font typeface="Baguet Script" panose="020B0604020202020204" charset="0"/>
      <p:regular r:id="rId53"/>
    </p:embeddedFont>
    <p:embeddedFont>
      <p:font typeface="Open Sans" panose="020B0604020202020204" charset="0"/>
      <p:regular r:id="rId54"/>
      <p:bold r:id="rId55"/>
      <p:italic r:id="rId56"/>
      <p:boldItalic r:id="rId57"/>
    </p:embeddedFont>
    <p:embeddedFont>
      <p:font typeface="Nunito Light" panose="020B0604020202020204" charset="0"/>
      <p:regular r:id="rId58"/>
      <p:italic r:id="rId59"/>
    </p:embeddedFont>
    <p:embeddedFont>
      <p:font typeface="Roboto" panose="020B0604020202020204" charset="0"/>
      <p:regular r:id="rId60"/>
    </p:embeddedFont>
    <p:embeddedFont>
      <p:font typeface="Calibri" panose="020F0502020204030204" pitchFamily="34" charset="0"/>
      <p:regular r:id="rId61"/>
      <p:bold r:id="rId62"/>
      <p:italic r:id="rId63"/>
      <p:boldItalic r:id="rId64"/>
    </p:embeddedFont>
    <p:embeddedFont>
      <p:font typeface="Anaheim" panose="020B060402020202020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6B"/>
    <a:srgbClr val="F2F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3797B-1C1A-4B93-930E-D2FEE8B47A0B}">
  <a:tblStyle styleId="{98D3797B-1C1A-4B93-930E-D2FEE8B47A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A46BB5-3873-4055-8B36-5E399F41B9C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94660"/>
  </p:normalViewPr>
  <p:slideViewPr>
    <p:cSldViewPr snapToGrid="0">
      <p:cViewPr varScale="1">
        <p:scale>
          <a:sx n="93" d="100"/>
          <a:sy n="93" d="100"/>
        </p:scale>
        <p:origin x="7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0970F4B-6D46-970B-9576-186FC3AB9E74}"/>
            </a:ext>
          </a:extLst>
        </p:cNvPr>
        <p:cNvGrpSpPr/>
        <p:nvPr/>
      </p:nvGrpSpPr>
      <p:grpSpPr>
        <a:xfrm>
          <a:off x="0" y="0"/>
          <a:ext cx="0" cy="0"/>
          <a:chOff x="0" y="0"/>
          <a:chExt cx="0" cy="0"/>
        </a:xfrm>
      </p:grpSpPr>
      <p:sp>
        <p:nvSpPr>
          <p:cNvPr id="344" name="Google Shape;344;g54dda1946d_6_308:notes">
            <a:extLst>
              <a:ext uri="{FF2B5EF4-FFF2-40B4-BE49-F238E27FC236}">
                <a16:creationId xmlns:a16="http://schemas.microsoft.com/office/drawing/2014/main" id="{265314B9-2715-2074-28FE-CA3F50F83E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a:extLst>
              <a:ext uri="{FF2B5EF4-FFF2-40B4-BE49-F238E27FC236}">
                <a16:creationId xmlns:a16="http://schemas.microsoft.com/office/drawing/2014/main" id="{D52BA9CC-6128-3DC3-61BF-A133FE935A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12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28621701-EC66-82EE-B082-08EE00AD88E6}"/>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496E6F22-BFAE-C996-51FA-57752302B2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BCF6CC94-2D97-1B36-BA23-2B239EA346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446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a:extLst>
            <a:ext uri="{FF2B5EF4-FFF2-40B4-BE49-F238E27FC236}">
              <a16:creationId xmlns:a16="http://schemas.microsoft.com/office/drawing/2014/main" id="{24E9FAB5-05D6-09FA-AE3E-034A815A4D26}"/>
            </a:ext>
          </a:extLst>
        </p:cNvPr>
        <p:cNvGrpSpPr/>
        <p:nvPr/>
      </p:nvGrpSpPr>
      <p:grpSpPr>
        <a:xfrm>
          <a:off x="0" y="0"/>
          <a:ext cx="0" cy="0"/>
          <a:chOff x="0" y="0"/>
          <a:chExt cx="0" cy="0"/>
        </a:xfrm>
      </p:grpSpPr>
      <p:sp>
        <p:nvSpPr>
          <p:cNvPr id="468" name="Google Shape;468;g1e8077b25e6_0_114:notes">
            <a:extLst>
              <a:ext uri="{FF2B5EF4-FFF2-40B4-BE49-F238E27FC236}">
                <a16:creationId xmlns:a16="http://schemas.microsoft.com/office/drawing/2014/main" id="{8BE7547A-3367-10A2-5F22-7A2106DFD8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e8077b25e6_0_114:notes">
            <a:extLst>
              <a:ext uri="{FF2B5EF4-FFF2-40B4-BE49-F238E27FC236}">
                <a16:creationId xmlns:a16="http://schemas.microsoft.com/office/drawing/2014/main" id="{634866FB-9E78-2194-E406-DD57A24097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28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57961D52-09C9-3E88-930A-2F55898CE02F}"/>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D348A0A6-15A5-600E-D3F4-2630DB31E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D285CC00-06EF-F236-B212-9D354D9FD0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202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3700D3C8-4BB1-2FA9-5BB8-FD4255E04C5E}"/>
            </a:ext>
          </a:extLst>
        </p:cNvPr>
        <p:cNvGrpSpPr/>
        <p:nvPr/>
      </p:nvGrpSpPr>
      <p:grpSpPr>
        <a:xfrm>
          <a:off x="0" y="0"/>
          <a:ext cx="0" cy="0"/>
          <a:chOff x="0" y="0"/>
          <a:chExt cx="0" cy="0"/>
        </a:xfrm>
      </p:grpSpPr>
      <p:sp>
        <p:nvSpPr>
          <p:cNvPr id="384" name="Google Shape;384;g184d99d1a72_0_15:notes">
            <a:extLst>
              <a:ext uri="{FF2B5EF4-FFF2-40B4-BE49-F238E27FC236}">
                <a16:creationId xmlns:a16="http://schemas.microsoft.com/office/drawing/2014/main" id="{C32198FC-3D59-8283-ADAA-E4935D715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a:extLst>
              <a:ext uri="{FF2B5EF4-FFF2-40B4-BE49-F238E27FC236}">
                <a16:creationId xmlns:a16="http://schemas.microsoft.com/office/drawing/2014/main" id="{16A96AA2-FB15-420B-064C-908FEF21EA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51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EFF614AF-1ADC-F15C-DE8C-B04A96E3B385}"/>
            </a:ext>
          </a:extLst>
        </p:cNvPr>
        <p:cNvGrpSpPr/>
        <p:nvPr/>
      </p:nvGrpSpPr>
      <p:grpSpPr>
        <a:xfrm>
          <a:off x="0" y="0"/>
          <a:ext cx="0" cy="0"/>
          <a:chOff x="0" y="0"/>
          <a:chExt cx="0" cy="0"/>
        </a:xfrm>
      </p:grpSpPr>
      <p:sp>
        <p:nvSpPr>
          <p:cNvPr id="384" name="Google Shape;384;g184d99d1a72_0_15:notes">
            <a:extLst>
              <a:ext uri="{FF2B5EF4-FFF2-40B4-BE49-F238E27FC236}">
                <a16:creationId xmlns:a16="http://schemas.microsoft.com/office/drawing/2014/main" id="{51468335-2735-600D-E891-75AB8390FC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a:extLst>
              <a:ext uri="{FF2B5EF4-FFF2-40B4-BE49-F238E27FC236}">
                <a16:creationId xmlns:a16="http://schemas.microsoft.com/office/drawing/2014/main" id="{919E6F4C-6314-73A4-5182-FC5BC0BA6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35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FCAAF321-2602-D210-5D89-21FF92C7379D}"/>
            </a:ext>
          </a:extLst>
        </p:cNvPr>
        <p:cNvGrpSpPr/>
        <p:nvPr/>
      </p:nvGrpSpPr>
      <p:grpSpPr>
        <a:xfrm>
          <a:off x="0" y="0"/>
          <a:ext cx="0" cy="0"/>
          <a:chOff x="0" y="0"/>
          <a:chExt cx="0" cy="0"/>
        </a:xfrm>
      </p:grpSpPr>
      <p:sp>
        <p:nvSpPr>
          <p:cNvPr id="384" name="Google Shape;384;g184d99d1a72_0_15:notes">
            <a:extLst>
              <a:ext uri="{FF2B5EF4-FFF2-40B4-BE49-F238E27FC236}">
                <a16:creationId xmlns:a16="http://schemas.microsoft.com/office/drawing/2014/main" id="{970097A8-2337-27C2-4833-88068BD3E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a:extLst>
              <a:ext uri="{FF2B5EF4-FFF2-40B4-BE49-F238E27FC236}">
                <a16:creationId xmlns:a16="http://schemas.microsoft.com/office/drawing/2014/main" id="{AF626A3A-53A4-FD4B-7AF5-DEB5BA48C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64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105271FD-546E-2F11-3DFE-93E8C19B9F3D}"/>
            </a:ext>
          </a:extLst>
        </p:cNvPr>
        <p:cNvGrpSpPr/>
        <p:nvPr/>
      </p:nvGrpSpPr>
      <p:grpSpPr>
        <a:xfrm>
          <a:off x="0" y="0"/>
          <a:ext cx="0" cy="0"/>
          <a:chOff x="0" y="0"/>
          <a:chExt cx="0" cy="0"/>
        </a:xfrm>
      </p:grpSpPr>
      <p:sp>
        <p:nvSpPr>
          <p:cNvPr id="384" name="Google Shape;384;g184d99d1a72_0_15:notes">
            <a:extLst>
              <a:ext uri="{FF2B5EF4-FFF2-40B4-BE49-F238E27FC236}">
                <a16:creationId xmlns:a16="http://schemas.microsoft.com/office/drawing/2014/main" id="{26718DA9-5FBF-615C-5D71-A4FD0AC76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a:extLst>
              <a:ext uri="{FF2B5EF4-FFF2-40B4-BE49-F238E27FC236}">
                <a16:creationId xmlns:a16="http://schemas.microsoft.com/office/drawing/2014/main" id="{9B90E917-D54F-480D-DC39-D26D1353D7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48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E20F2A0-FF3F-D36E-4DF5-8C4D313B7A9E}"/>
            </a:ext>
          </a:extLst>
        </p:cNvPr>
        <p:cNvGrpSpPr/>
        <p:nvPr/>
      </p:nvGrpSpPr>
      <p:grpSpPr>
        <a:xfrm>
          <a:off x="0" y="0"/>
          <a:ext cx="0" cy="0"/>
          <a:chOff x="0" y="0"/>
          <a:chExt cx="0" cy="0"/>
        </a:xfrm>
      </p:grpSpPr>
      <p:sp>
        <p:nvSpPr>
          <p:cNvPr id="344" name="Google Shape;344;g54dda1946d_6_308:notes">
            <a:extLst>
              <a:ext uri="{FF2B5EF4-FFF2-40B4-BE49-F238E27FC236}">
                <a16:creationId xmlns:a16="http://schemas.microsoft.com/office/drawing/2014/main" id="{D4DF4DBA-B5B3-683F-4623-ED2DA6504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a:extLst>
              <a:ext uri="{FF2B5EF4-FFF2-40B4-BE49-F238E27FC236}">
                <a16:creationId xmlns:a16="http://schemas.microsoft.com/office/drawing/2014/main" id="{A2B0AD2F-AA8D-4EA8-6A49-DE6B670FAC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52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21274E02-4F8C-F106-5ACA-9DC2C5299FB3}"/>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4A07A002-A58F-962D-3D49-41B3D8E130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C971A6AF-3523-DF92-E74A-9106517D52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28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F38D8BE8-9563-C213-AB1A-9788926A8BA1}"/>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BB48AB6E-D517-67B6-C810-9F26D6FDB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B42A0882-25F7-1FB9-1E9B-653D2AA73E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401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A98E3A25-1371-EDE8-A2FB-B979FC158841}"/>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6B4D390B-21C9-3FE9-CBBF-462E82750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045F60DA-6BAE-C0F7-FBED-2DEBE6B2D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51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BBF709A0-C1C8-8873-C758-1F00C3E3804E}"/>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D7AE67D2-8543-9A6E-7992-3B0711583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68A8ECFB-654E-DDEC-634F-A9E9E93784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61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80E7F8CA-1B20-2B3B-9C33-8A9D562F0939}"/>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B9DDA447-9879-CBD7-9D6B-A4649ABBC4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0B7D7F77-9591-4600-F9DD-35BA7418C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119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74C77CB4-2D74-2F50-643F-6B1E8D710DB0}"/>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0654E59C-5A67-3B48-D177-A91F4A7942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2D42FB19-B9A5-3320-6A17-6CEA25F3F2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431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1C427D22-C297-2194-B7E7-5EDEBF5EE8DB}"/>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030A0F50-EEDC-4BDF-00A2-2A7435825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3547447D-CDC5-A2C1-7765-A931647B4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57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90F7BF39-A4C4-BD34-628F-146D98870476}"/>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0DF6A0EE-EB65-7A67-AB79-6A32C284E7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983276ED-86C4-0011-1D3D-75373861F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2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11FDC757-51F8-F419-125D-5B5310B99732}"/>
            </a:ext>
          </a:extLst>
        </p:cNvPr>
        <p:cNvGrpSpPr/>
        <p:nvPr/>
      </p:nvGrpSpPr>
      <p:grpSpPr>
        <a:xfrm>
          <a:off x="0" y="0"/>
          <a:ext cx="0" cy="0"/>
          <a:chOff x="0" y="0"/>
          <a:chExt cx="0" cy="0"/>
        </a:xfrm>
      </p:grpSpPr>
      <p:sp>
        <p:nvSpPr>
          <p:cNvPr id="623" name="Google Shape;623;g1e8077b25e6_0_562:notes">
            <a:extLst>
              <a:ext uri="{FF2B5EF4-FFF2-40B4-BE49-F238E27FC236}">
                <a16:creationId xmlns:a16="http://schemas.microsoft.com/office/drawing/2014/main" id="{AE32A58A-104D-062F-BA10-41D8F119E5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a:extLst>
              <a:ext uri="{FF2B5EF4-FFF2-40B4-BE49-F238E27FC236}">
                <a16:creationId xmlns:a16="http://schemas.microsoft.com/office/drawing/2014/main" id="{69CEBE5B-5483-D18F-8320-E4FB1CB67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98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2690D34-5305-0E41-CD05-4F2809E7D99E}"/>
            </a:ext>
          </a:extLst>
        </p:cNvPr>
        <p:cNvGrpSpPr/>
        <p:nvPr/>
      </p:nvGrpSpPr>
      <p:grpSpPr>
        <a:xfrm>
          <a:off x="0" y="0"/>
          <a:ext cx="0" cy="0"/>
          <a:chOff x="0" y="0"/>
          <a:chExt cx="0" cy="0"/>
        </a:xfrm>
      </p:grpSpPr>
      <p:sp>
        <p:nvSpPr>
          <p:cNvPr id="344" name="Google Shape;344;g54dda1946d_6_308:notes">
            <a:extLst>
              <a:ext uri="{FF2B5EF4-FFF2-40B4-BE49-F238E27FC236}">
                <a16:creationId xmlns:a16="http://schemas.microsoft.com/office/drawing/2014/main" id="{BDE3F365-5E24-C0A2-7DD2-B8FE14EBD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a:extLst>
              <a:ext uri="{FF2B5EF4-FFF2-40B4-BE49-F238E27FC236}">
                <a16:creationId xmlns:a16="http://schemas.microsoft.com/office/drawing/2014/main" id="{7D9DB4EF-B1D4-FC09-06AF-5F23C01DF0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39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F858918E-64D1-D699-2934-B0387C4CA0F6}"/>
            </a:ext>
          </a:extLst>
        </p:cNvPr>
        <p:cNvGrpSpPr/>
        <p:nvPr/>
      </p:nvGrpSpPr>
      <p:grpSpPr>
        <a:xfrm>
          <a:off x="0" y="0"/>
          <a:ext cx="0" cy="0"/>
          <a:chOff x="0" y="0"/>
          <a:chExt cx="0" cy="0"/>
        </a:xfrm>
      </p:grpSpPr>
      <p:sp>
        <p:nvSpPr>
          <p:cNvPr id="395" name="Google Shape;395;g1e8077b25e6_0_42:notes">
            <a:extLst>
              <a:ext uri="{FF2B5EF4-FFF2-40B4-BE49-F238E27FC236}">
                <a16:creationId xmlns:a16="http://schemas.microsoft.com/office/drawing/2014/main" id="{148E76BC-D904-9201-97BE-93CA0B66B4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e8077b25e6_0_42:notes">
            <a:extLst>
              <a:ext uri="{FF2B5EF4-FFF2-40B4-BE49-F238E27FC236}">
                <a16:creationId xmlns:a16="http://schemas.microsoft.com/office/drawing/2014/main" id="{D9AD27AD-4085-2314-ADB6-4C02540F2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83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9F19B3EB-4EC1-6179-7096-01D83D8EC12E}"/>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DC1A9CA8-C07C-30E8-0F04-5A0FD42D9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FFEE6D26-BFC7-54DE-5FCC-460F79253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855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CCFE6B29-40C2-8A89-CC9A-561C49DA46ED}"/>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43C2B35D-2294-D079-1532-D20CDBB2C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981D1562-1139-7C2B-4F9B-CE06A9F43F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712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54C3FB4C-DFD9-0218-54AA-E987D3DA5205}"/>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5AFF8CFE-3EE3-BF73-DE96-8687A6DC7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75C81103-2549-0C35-1515-7FA7EEF646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76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4B381587-8E78-3148-A696-162C96501530}"/>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DF82C0A6-E947-87B9-4D7C-A05AD99E9D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BADC17CB-EC81-EED5-3E7E-21B7D49FC0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75E49B97-C5E0-8DDC-E56F-A653FC4DFA74}"/>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9A952A64-6368-36AC-AB24-CDD9B74D0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A99035D6-794C-7EBF-31D9-1150880AE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56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ACD0AD3D-E589-838F-0EE3-A916E882628C}"/>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6D425388-5286-9756-9EBE-9352C443A0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228AC512-D826-ADE8-A645-2AA86D7AB5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413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536F33E4-D43D-A389-9BA1-962E5F619758}"/>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10090BF8-B293-D189-1F96-A34FB47F8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07D231B6-F5F2-76C9-F767-F1032027E3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10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B0C248FB-2CB2-D6FF-3F93-C85FED319D4F}"/>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1EEC6D85-192D-AE73-D0FD-6710BF2B6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85A85E62-27E0-AAE9-A079-67CEBEFED8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59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5836569E-44EB-07A1-4808-30AC4C0E5B73}"/>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EFEB8EE8-637E-DFC6-989B-ED839EC49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1BB09897-5CAB-05FC-0E27-2DFB45F701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550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107C17AD-B2EF-E525-242B-5475FD7CDF45}"/>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881D2AB9-B6AC-63F0-E404-F0DBE5688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C2FD7D9E-1F1F-D314-BBCA-28202BAC9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01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6CECF81-6B61-FFE5-57EE-CCB9AFCA16D7}"/>
            </a:ext>
          </a:extLst>
        </p:cNvPr>
        <p:cNvGrpSpPr/>
        <p:nvPr/>
      </p:nvGrpSpPr>
      <p:grpSpPr>
        <a:xfrm>
          <a:off x="0" y="0"/>
          <a:ext cx="0" cy="0"/>
          <a:chOff x="0" y="0"/>
          <a:chExt cx="0" cy="0"/>
        </a:xfrm>
      </p:grpSpPr>
      <p:sp>
        <p:nvSpPr>
          <p:cNvPr id="344" name="Google Shape;344;g54dda1946d_6_308:notes">
            <a:extLst>
              <a:ext uri="{FF2B5EF4-FFF2-40B4-BE49-F238E27FC236}">
                <a16:creationId xmlns:a16="http://schemas.microsoft.com/office/drawing/2014/main" id="{23071DEE-B366-FF67-C33D-83E17BD523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a:extLst>
              <a:ext uri="{FF2B5EF4-FFF2-40B4-BE49-F238E27FC236}">
                <a16:creationId xmlns:a16="http://schemas.microsoft.com/office/drawing/2014/main" id="{A7838236-46ED-FB20-A91E-B62CD116DD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786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a:extLst>
            <a:ext uri="{FF2B5EF4-FFF2-40B4-BE49-F238E27FC236}">
              <a16:creationId xmlns:a16="http://schemas.microsoft.com/office/drawing/2014/main" id="{581310AF-9637-C11A-8203-A70C92298C3E}"/>
            </a:ext>
          </a:extLst>
        </p:cNvPr>
        <p:cNvGrpSpPr/>
        <p:nvPr/>
      </p:nvGrpSpPr>
      <p:grpSpPr>
        <a:xfrm>
          <a:off x="0" y="0"/>
          <a:ext cx="0" cy="0"/>
          <a:chOff x="0" y="0"/>
          <a:chExt cx="0" cy="0"/>
        </a:xfrm>
      </p:grpSpPr>
      <p:sp>
        <p:nvSpPr>
          <p:cNvPr id="431" name="Google Shape;431;g1e8077b25e6_0_77:notes">
            <a:extLst>
              <a:ext uri="{FF2B5EF4-FFF2-40B4-BE49-F238E27FC236}">
                <a16:creationId xmlns:a16="http://schemas.microsoft.com/office/drawing/2014/main" id="{FE9593CC-85BF-CACF-C13F-F36209D6FB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077b25e6_0_77:notes">
            <a:extLst>
              <a:ext uri="{FF2B5EF4-FFF2-40B4-BE49-F238E27FC236}">
                <a16:creationId xmlns:a16="http://schemas.microsoft.com/office/drawing/2014/main" id="{270E7561-35F4-08E8-7686-D44CCB3ABB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90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e8077b25e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e8077b25e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85597B4-388D-0484-94CB-96820E30DE12}"/>
            </a:ext>
          </a:extLst>
        </p:cNvPr>
        <p:cNvGrpSpPr/>
        <p:nvPr/>
      </p:nvGrpSpPr>
      <p:grpSpPr>
        <a:xfrm>
          <a:off x="0" y="0"/>
          <a:ext cx="0" cy="0"/>
          <a:chOff x="0" y="0"/>
          <a:chExt cx="0" cy="0"/>
        </a:xfrm>
      </p:grpSpPr>
      <p:sp>
        <p:nvSpPr>
          <p:cNvPr id="344" name="Google Shape;344;g54dda1946d_6_308:notes">
            <a:extLst>
              <a:ext uri="{FF2B5EF4-FFF2-40B4-BE49-F238E27FC236}">
                <a16:creationId xmlns:a16="http://schemas.microsoft.com/office/drawing/2014/main" id="{B87AA72A-0F9A-3821-EE91-EAA523E77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a:extLst>
              <a:ext uri="{FF2B5EF4-FFF2-40B4-BE49-F238E27FC236}">
                <a16:creationId xmlns:a16="http://schemas.microsoft.com/office/drawing/2014/main" id="{3D183B51-915F-BA39-93A5-444FD78033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1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8077b25e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8077b25e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e8077b25e6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8077b25e6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77425"/>
            <a:ext cx="9144003" cy="5220926"/>
            <a:chOff x="0" y="-77425"/>
            <a:chExt cx="9144003" cy="5220926"/>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77425"/>
              <a:ext cx="9144000" cy="2859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 name="Google Shape;12;p2"/>
          <p:cNvSpPr txBox="1">
            <a:spLocks noGrp="1"/>
          </p:cNvSpPr>
          <p:nvPr>
            <p:ph type="ctrTitle"/>
          </p:nvPr>
        </p:nvSpPr>
        <p:spPr>
          <a:xfrm>
            <a:off x="1396950" y="1397750"/>
            <a:ext cx="6350100" cy="166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3400" b="0">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307600" y="3346150"/>
            <a:ext cx="4528800" cy="4758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146103" y="-280100"/>
            <a:ext cx="8766081" cy="5755577"/>
            <a:chOff x="-146103" y="-280100"/>
            <a:chExt cx="8766081" cy="5755577"/>
          </a:xfrm>
        </p:grpSpPr>
        <p:grpSp>
          <p:nvGrpSpPr>
            <p:cNvPr id="15" name="Google Shape;15;p2"/>
            <p:cNvGrpSpPr/>
            <p:nvPr/>
          </p:nvGrpSpPr>
          <p:grpSpPr>
            <a:xfrm>
              <a:off x="-146103" y="-280100"/>
              <a:ext cx="8284028" cy="5755577"/>
              <a:chOff x="-146103" y="-280100"/>
              <a:chExt cx="8284028" cy="5755577"/>
            </a:xfrm>
          </p:grpSpPr>
          <p:grpSp>
            <p:nvGrpSpPr>
              <p:cNvPr id="16" name="Google Shape;16;p2"/>
              <p:cNvGrpSpPr/>
              <p:nvPr/>
            </p:nvGrpSpPr>
            <p:grpSpPr>
              <a:xfrm>
                <a:off x="-146103" y="3544697"/>
                <a:ext cx="1230840" cy="750016"/>
                <a:chOff x="-1615200" y="3530900"/>
                <a:chExt cx="1355700" cy="826100"/>
              </a:xfrm>
            </p:grpSpPr>
            <p:sp>
              <p:nvSpPr>
                <p:cNvPr id="17" name="Google Shape;17;p2"/>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7260556" y="460400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84725" y="-280100"/>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7842312" y="527591"/>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2"/>
        <p:cNvGrpSpPr/>
        <p:nvPr/>
      </p:nvGrpSpPr>
      <p:grpSpPr>
        <a:xfrm>
          <a:off x="0" y="0"/>
          <a:ext cx="0" cy="0"/>
          <a:chOff x="0" y="0"/>
          <a:chExt cx="0" cy="0"/>
        </a:xfrm>
      </p:grpSpPr>
      <p:grpSp>
        <p:nvGrpSpPr>
          <p:cNvPr id="273" name="Google Shape;273;p21"/>
          <p:cNvGrpSpPr/>
          <p:nvPr/>
        </p:nvGrpSpPr>
        <p:grpSpPr>
          <a:xfrm>
            <a:off x="-375" y="-77425"/>
            <a:ext cx="9144085" cy="5220926"/>
            <a:chOff x="-68181" y="-77425"/>
            <a:chExt cx="9212256" cy="5220926"/>
          </a:xfrm>
        </p:grpSpPr>
        <p:pic>
          <p:nvPicPr>
            <p:cNvPr id="274" name="Google Shape;274;p21"/>
            <p:cNvPicPr preferRelativeResize="0"/>
            <p:nvPr/>
          </p:nvPicPr>
          <p:blipFill rotWithShape="1">
            <a:blip r:embed="rId2">
              <a:alphaModFix/>
            </a:blip>
            <a:srcRect l="-510" t="1576" r="510" b="-88"/>
            <a:stretch/>
          </p:blipFill>
          <p:spPr>
            <a:xfrm>
              <a:off x="-68181" y="0"/>
              <a:ext cx="9212170" cy="5143501"/>
            </a:xfrm>
            <a:prstGeom prst="rect">
              <a:avLst/>
            </a:prstGeom>
            <a:noFill/>
            <a:ln>
              <a:noFill/>
            </a:ln>
          </p:spPr>
        </p:pic>
        <p:sp>
          <p:nvSpPr>
            <p:cNvPr id="275" name="Google Shape;275;p21"/>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76" name="Google Shape;276;p21"/>
          <p:cNvGrpSpPr/>
          <p:nvPr/>
        </p:nvGrpSpPr>
        <p:grpSpPr>
          <a:xfrm rot="10800000" flipH="1">
            <a:off x="-492078" y="-213787"/>
            <a:ext cx="9907781" cy="5749852"/>
            <a:chOff x="-146103" y="-274375"/>
            <a:chExt cx="9907781" cy="5749852"/>
          </a:xfrm>
        </p:grpSpPr>
        <p:grpSp>
          <p:nvGrpSpPr>
            <p:cNvPr id="277" name="Google Shape;277;p21"/>
            <p:cNvGrpSpPr/>
            <p:nvPr/>
          </p:nvGrpSpPr>
          <p:grpSpPr>
            <a:xfrm>
              <a:off x="-146103" y="-274375"/>
              <a:ext cx="8284028" cy="5749852"/>
              <a:chOff x="-146103" y="-274375"/>
              <a:chExt cx="8284028" cy="5749852"/>
            </a:xfrm>
          </p:grpSpPr>
          <p:grpSp>
            <p:nvGrpSpPr>
              <p:cNvPr id="278" name="Google Shape;278;p21"/>
              <p:cNvGrpSpPr/>
              <p:nvPr/>
            </p:nvGrpSpPr>
            <p:grpSpPr>
              <a:xfrm>
                <a:off x="-146103" y="3544697"/>
                <a:ext cx="1230840" cy="750016"/>
                <a:chOff x="-1615200" y="3530900"/>
                <a:chExt cx="1355700" cy="826100"/>
              </a:xfrm>
            </p:grpSpPr>
            <p:sp>
              <p:nvSpPr>
                <p:cNvPr id="279" name="Google Shape;279;p21"/>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p:nvPr/>
            </p:nvSpPr>
            <p:spPr>
              <a:xfrm>
                <a:off x="7260556" y="460400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1961200" y="-274375"/>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1"/>
            <p:cNvSpPr/>
            <p:nvPr/>
          </p:nvSpPr>
          <p:spPr>
            <a:xfrm>
              <a:off x="8984012" y="942766"/>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5"/>
        <p:cNvGrpSpPr/>
        <p:nvPr/>
      </p:nvGrpSpPr>
      <p:grpSpPr>
        <a:xfrm>
          <a:off x="0" y="0"/>
          <a:ext cx="0" cy="0"/>
          <a:chOff x="0" y="0"/>
          <a:chExt cx="0" cy="0"/>
        </a:xfrm>
      </p:grpSpPr>
      <p:grpSp>
        <p:nvGrpSpPr>
          <p:cNvPr id="286" name="Google Shape;286;p22"/>
          <p:cNvGrpSpPr/>
          <p:nvPr/>
        </p:nvGrpSpPr>
        <p:grpSpPr>
          <a:xfrm>
            <a:off x="-375" y="-77425"/>
            <a:ext cx="9144085" cy="5220926"/>
            <a:chOff x="-68181" y="-77425"/>
            <a:chExt cx="9212256" cy="5220926"/>
          </a:xfrm>
        </p:grpSpPr>
        <p:pic>
          <p:nvPicPr>
            <p:cNvPr id="287" name="Google Shape;287;p22"/>
            <p:cNvPicPr preferRelativeResize="0"/>
            <p:nvPr/>
          </p:nvPicPr>
          <p:blipFill rotWithShape="1">
            <a:blip r:embed="rId2">
              <a:alphaModFix/>
            </a:blip>
            <a:srcRect l="-510" t="1576" r="510" b="-88"/>
            <a:stretch/>
          </p:blipFill>
          <p:spPr>
            <a:xfrm>
              <a:off x="-68181" y="0"/>
              <a:ext cx="9212170" cy="5143501"/>
            </a:xfrm>
            <a:prstGeom prst="rect">
              <a:avLst/>
            </a:prstGeom>
            <a:noFill/>
            <a:ln>
              <a:noFill/>
            </a:ln>
          </p:spPr>
        </p:pic>
        <p:sp>
          <p:nvSpPr>
            <p:cNvPr id="288" name="Google Shape;288;p22"/>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9" name="Google Shape;289;p22"/>
          <p:cNvGrpSpPr/>
          <p:nvPr/>
        </p:nvGrpSpPr>
        <p:grpSpPr>
          <a:xfrm>
            <a:off x="-64438" y="-392575"/>
            <a:ext cx="9726050" cy="5925727"/>
            <a:chOff x="-64438" y="-392575"/>
            <a:chExt cx="9726050" cy="5925727"/>
          </a:xfrm>
        </p:grpSpPr>
        <p:grpSp>
          <p:nvGrpSpPr>
            <p:cNvPr id="290" name="Google Shape;290;p22"/>
            <p:cNvGrpSpPr/>
            <p:nvPr/>
          </p:nvGrpSpPr>
          <p:grpSpPr>
            <a:xfrm>
              <a:off x="1079131" y="-392575"/>
              <a:ext cx="8582481" cy="5925727"/>
              <a:chOff x="1079131" y="-392575"/>
              <a:chExt cx="8582481" cy="5925727"/>
            </a:xfrm>
          </p:grpSpPr>
          <p:grpSp>
            <p:nvGrpSpPr>
              <p:cNvPr id="291" name="Google Shape;291;p22"/>
              <p:cNvGrpSpPr/>
              <p:nvPr/>
            </p:nvGrpSpPr>
            <p:grpSpPr>
              <a:xfrm>
                <a:off x="8430772" y="2968072"/>
                <a:ext cx="1230840" cy="750016"/>
                <a:chOff x="7831738" y="2895780"/>
                <a:chExt cx="1355700" cy="826100"/>
              </a:xfrm>
            </p:grpSpPr>
            <p:sp>
              <p:nvSpPr>
                <p:cNvPr id="292" name="Google Shape;292;p22"/>
                <p:cNvSpPr/>
                <p:nvPr/>
              </p:nvSpPr>
              <p:spPr>
                <a:xfrm>
                  <a:off x="7831738" y="289578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831738" y="317860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831738" y="346120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2"/>
              <p:cNvSpPr/>
              <p:nvPr/>
            </p:nvSpPr>
            <p:spPr>
              <a:xfrm>
                <a:off x="1079131" y="4661681"/>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6009100" y="-392575"/>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p:nvPr/>
          </p:nvSpPr>
          <p:spPr>
            <a:xfrm>
              <a:off x="-64438" y="677516"/>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1"/>
        <p:cNvGrpSpPr/>
        <p:nvPr/>
      </p:nvGrpSpPr>
      <p:grpSpPr>
        <a:xfrm>
          <a:off x="0" y="0"/>
          <a:ext cx="0" cy="0"/>
          <a:chOff x="0" y="0"/>
          <a:chExt cx="0" cy="0"/>
        </a:xfrm>
      </p:grpSpPr>
      <p:grpSp>
        <p:nvGrpSpPr>
          <p:cNvPr id="132" name="Google Shape;132;p13"/>
          <p:cNvGrpSpPr/>
          <p:nvPr/>
        </p:nvGrpSpPr>
        <p:grpSpPr>
          <a:xfrm>
            <a:off x="-375" y="-77425"/>
            <a:ext cx="9144085" cy="5220926"/>
            <a:chOff x="-68181" y="-77425"/>
            <a:chExt cx="9212256" cy="5220926"/>
          </a:xfrm>
        </p:grpSpPr>
        <p:pic>
          <p:nvPicPr>
            <p:cNvPr id="133" name="Google Shape;133;p13"/>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134" name="Google Shape;134;p13"/>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5" name="Google Shape;13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3"/>
          <p:cNvSpPr txBox="1">
            <a:spLocks noGrp="1"/>
          </p:cNvSpPr>
          <p:nvPr>
            <p:ph type="title" idx="2" hasCustomPrompt="1"/>
          </p:nvPr>
        </p:nvSpPr>
        <p:spPr>
          <a:xfrm>
            <a:off x="8724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3" hasCustomPrompt="1"/>
          </p:nvPr>
        </p:nvSpPr>
        <p:spPr>
          <a:xfrm>
            <a:off x="87240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4" hasCustomPrompt="1"/>
          </p:nvPr>
        </p:nvSpPr>
        <p:spPr>
          <a:xfrm>
            <a:off x="34192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5" hasCustomPrompt="1"/>
          </p:nvPr>
        </p:nvSpPr>
        <p:spPr>
          <a:xfrm>
            <a:off x="3419275"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6" hasCustomPrompt="1"/>
          </p:nvPr>
        </p:nvSpPr>
        <p:spPr>
          <a:xfrm>
            <a:off x="596615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7" hasCustomPrompt="1"/>
          </p:nvPr>
        </p:nvSpPr>
        <p:spPr>
          <a:xfrm>
            <a:off x="596615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subTitle" idx="1"/>
          </p:nvPr>
        </p:nvSpPr>
        <p:spPr>
          <a:xfrm>
            <a:off x="87240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3" name="Google Shape;143;p13"/>
          <p:cNvSpPr txBox="1">
            <a:spLocks noGrp="1"/>
          </p:cNvSpPr>
          <p:nvPr>
            <p:ph type="subTitle" idx="8"/>
          </p:nvPr>
        </p:nvSpPr>
        <p:spPr>
          <a:xfrm>
            <a:off x="3419275"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4" name="Google Shape;144;p13"/>
          <p:cNvSpPr txBox="1">
            <a:spLocks noGrp="1"/>
          </p:cNvSpPr>
          <p:nvPr>
            <p:ph type="subTitle" idx="9"/>
          </p:nvPr>
        </p:nvSpPr>
        <p:spPr>
          <a:xfrm>
            <a:off x="596615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5" name="Google Shape;145;p13"/>
          <p:cNvSpPr txBox="1">
            <a:spLocks noGrp="1"/>
          </p:cNvSpPr>
          <p:nvPr>
            <p:ph type="subTitle" idx="13"/>
          </p:nvPr>
        </p:nvSpPr>
        <p:spPr>
          <a:xfrm>
            <a:off x="872400" y="34380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6" name="Google Shape;146;p13"/>
          <p:cNvSpPr txBox="1">
            <a:spLocks noGrp="1"/>
          </p:cNvSpPr>
          <p:nvPr>
            <p:ph type="subTitle" idx="14"/>
          </p:nvPr>
        </p:nvSpPr>
        <p:spPr>
          <a:xfrm>
            <a:off x="3419275" y="34380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7" name="Google Shape;147;p13"/>
          <p:cNvSpPr txBox="1">
            <a:spLocks noGrp="1"/>
          </p:cNvSpPr>
          <p:nvPr>
            <p:ph type="subTitle" idx="15"/>
          </p:nvPr>
        </p:nvSpPr>
        <p:spPr>
          <a:xfrm>
            <a:off x="5966150" y="34380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48" name="Google Shape;148;p13"/>
          <p:cNvGrpSpPr/>
          <p:nvPr/>
        </p:nvGrpSpPr>
        <p:grpSpPr>
          <a:xfrm>
            <a:off x="-884053" y="-426444"/>
            <a:ext cx="10510654" cy="6013426"/>
            <a:chOff x="-884053" y="-426444"/>
            <a:chExt cx="10510654" cy="6013426"/>
          </a:xfrm>
        </p:grpSpPr>
        <p:grpSp>
          <p:nvGrpSpPr>
            <p:cNvPr id="149" name="Google Shape;149;p13"/>
            <p:cNvGrpSpPr/>
            <p:nvPr/>
          </p:nvGrpSpPr>
          <p:grpSpPr>
            <a:xfrm>
              <a:off x="-884053" y="445022"/>
              <a:ext cx="1230840" cy="750016"/>
              <a:chOff x="-1783060" y="3530900"/>
              <a:chExt cx="1355700" cy="826100"/>
            </a:xfrm>
          </p:grpSpPr>
          <p:sp>
            <p:nvSpPr>
              <p:cNvPr id="150" name="Google Shape;150;p13"/>
              <p:cNvSpPr/>
              <p:nvPr/>
            </p:nvSpPr>
            <p:spPr>
              <a:xfrm>
                <a:off x="-178306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178306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78306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3"/>
            <p:cNvSpPr/>
            <p:nvPr/>
          </p:nvSpPr>
          <p:spPr>
            <a:xfrm>
              <a:off x="7354631" y="-426444"/>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rot="-10122333">
              <a:off x="8561535" y="4567676"/>
              <a:ext cx="983319" cy="932021"/>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1214337" y="4836916"/>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6379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4"/>
        <p:cNvGrpSpPr/>
        <p:nvPr/>
      </p:nvGrpSpPr>
      <p:grpSpPr>
        <a:xfrm>
          <a:off x="0" y="0"/>
          <a:ext cx="0" cy="0"/>
          <a:chOff x="0" y="0"/>
          <a:chExt cx="0" cy="0"/>
        </a:xfrm>
      </p:grpSpPr>
      <p:grpSp>
        <p:nvGrpSpPr>
          <p:cNvPr id="185" name="Google Shape;185;p16"/>
          <p:cNvGrpSpPr/>
          <p:nvPr/>
        </p:nvGrpSpPr>
        <p:grpSpPr>
          <a:xfrm>
            <a:off x="-375" y="-77425"/>
            <a:ext cx="9144085" cy="5220926"/>
            <a:chOff x="-68181" y="-77425"/>
            <a:chExt cx="9212256" cy="5220926"/>
          </a:xfrm>
        </p:grpSpPr>
        <p:pic>
          <p:nvPicPr>
            <p:cNvPr id="186" name="Google Shape;186;p16"/>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187" name="Google Shape;187;p16"/>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8" name="Google Shape;188;p16"/>
          <p:cNvGrpSpPr/>
          <p:nvPr/>
        </p:nvGrpSpPr>
        <p:grpSpPr>
          <a:xfrm rot="10800000">
            <a:off x="380050" y="-596340"/>
            <a:ext cx="9217524" cy="6155998"/>
            <a:chOff x="-895100" y="-401209"/>
            <a:chExt cx="9217524" cy="6155998"/>
          </a:xfrm>
        </p:grpSpPr>
        <p:grpSp>
          <p:nvGrpSpPr>
            <p:cNvPr id="189" name="Google Shape;189;p16"/>
            <p:cNvGrpSpPr/>
            <p:nvPr/>
          </p:nvGrpSpPr>
          <p:grpSpPr>
            <a:xfrm>
              <a:off x="-895100" y="3508513"/>
              <a:ext cx="9217524" cy="2246277"/>
              <a:chOff x="-895100" y="3508513"/>
              <a:chExt cx="9217524" cy="2246277"/>
            </a:xfrm>
          </p:grpSpPr>
          <p:sp>
            <p:nvSpPr>
              <p:cNvPr id="190" name="Google Shape;190;p16"/>
              <p:cNvSpPr/>
              <p:nvPr/>
            </p:nvSpPr>
            <p:spPr>
              <a:xfrm>
                <a:off x="7445056" y="4883319"/>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895100" y="3508513"/>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6"/>
            <p:cNvSpPr/>
            <p:nvPr/>
          </p:nvSpPr>
          <p:spPr>
            <a:xfrm>
              <a:off x="761337" y="-401209"/>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4" name="Google Shape;194;p16"/>
          <p:cNvGrpSpPr/>
          <p:nvPr/>
        </p:nvGrpSpPr>
        <p:grpSpPr>
          <a:xfrm>
            <a:off x="-791928" y="4155922"/>
            <a:ext cx="1230840" cy="750016"/>
            <a:chOff x="-1615200" y="3530900"/>
            <a:chExt cx="1355700" cy="826100"/>
          </a:xfrm>
        </p:grpSpPr>
        <p:sp>
          <p:nvSpPr>
            <p:cNvPr id="195" name="Google Shape;195;p16"/>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956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2"/>
        <p:cNvGrpSpPr/>
        <p:nvPr/>
      </p:nvGrpSpPr>
      <p:grpSpPr>
        <a:xfrm>
          <a:off x="0" y="0"/>
          <a:ext cx="0" cy="0"/>
          <a:chOff x="0" y="0"/>
          <a:chExt cx="0" cy="0"/>
        </a:xfrm>
      </p:grpSpPr>
      <p:grpSp>
        <p:nvGrpSpPr>
          <p:cNvPr id="83" name="Google Shape;83;p7"/>
          <p:cNvGrpSpPr/>
          <p:nvPr/>
        </p:nvGrpSpPr>
        <p:grpSpPr>
          <a:xfrm>
            <a:off x="-375" y="-77425"/>
            <a:ext cx="9144085" cy="5220926"/>
            <a:chOff x="-68181" y="-77425"/>
            <a:chExt cx="9212256" cy="5220926"/>
          </a:xfrm>
        </p:grpSpPr>
        <p:pic>
          <p:nvPicPr>
            <p:cNvPr id="84" name="Google Shape;84;p7"/>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85" name="Google Shape;85;p7"/>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6" name="Google Shape;86;p7"/>
          <p:cNvSpPr txBox="1">
            <a:spLocks noGrp="1"/>
          </p:cNvSpPr>
          <p:nvPr>
            <p:ph type="subTitle" idx="1"/>
          </p:nvPr>
        </p:nvSpPr>
        <p:spPr>
          <a:xfrm>
            <a:off x="862762" y="2069850"/>
            <a:ext cx="3686400" cy="1987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7" name="Google Shape;87;p7"/>
          <p:cNvSpPr txBox="1">
            <a:spLocks noGrp="1"/>
          </p:cNvSpPr>
          <p:nvPr>
            <p:ph type="title"/>
          </p:nvPr>
        </p:nvSpPr>
        <p:spPr>
          <a:xfrm>
            <a:off x="862750" y="1085875"/>
            <a:ext cx="3686400" cy="98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7"/>
          <p:cNvSpPr>
            <a:spLocks noGrp="1"/>
          </p:cNvSpPr>
          <p:nvPr>
            <p:ph type="pic" idx="2"/>
          </p:nvPr>
        </p:nvSpPr>
        <p:spPr>
          <a:xfrm>
            <a:off x="5407525" y="1153088"/>
            <a:ext cx="2873700" cy="2801700"/>
          </a:xfrm>
          <a:prstGeom prst="ellipse">
            <a:avLst/>
          </a:prstGeom>
          <a:noFill/>
          <a:ln w="76200" cap="flat" cmpd="sng">
            <a:solidFill>
              <a:schemeClr val="dk2"/>
            </a:solidFill>
            <a:prstDash val="solid"/>
            <a:round/>
            <a:headEnd type="none" w="sm" len="sm"/>
            <a:tailEnd type="none" w="sm" len="sm"/>
          </a:ln>
        </p:spPr>
      </p:sp>
      <p:grpSp>
        <p:nvGrpSpPr>
          <p:cNvPr id="89" name="Google Shape;89;p7"/>
          <p:cNvGrpSpPr/>
          <p:nvPr/>
        </p:nvGrpSpPr>
        <p:grpSpPr>
          <a:xfrm>
            <a:off x="-292008" y="-452672"/>
            <a:ext cx="9887971" cy="6104149"/>
            <a:chOff x="-292008" y="-452672"/>
            <a:chExt cx="9887971" cy="6104149"/>
          </a:xfrm>
        </p:grpSpPr>
        <p:sp>
          <p:nvSpPr>
            <p:cNvPr id="90" name="Google Shape;90;p7"/>
            <p:cNvSpPr/>
            <p:nvPr/>
          </p:nvSpPr>
          <p:spPr>
            <a:xfrm flipH="1">
              <a:off x="4530162" y="478000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4500070" flipH="1">
              <a:off x="-206293" y="-323171"/>
              <a:ext cx="983318" cy="932020"/>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flipH="1">
              <a:off x="8818297" y="403029"/>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7989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56"/>
        <p:cNvGrpSpPr/>
        <p:nvPr/>
      </p:nvGrpSpPr>
      <p:grpSpPr>
        <a:xfrm>
          <a:off x="0" y="0"/>
          <a:ext cx="0" cy="0"/>
          <a:chOff x="0" y="0"/>
          <a:chExt cx="0" cy="0"/>
        </a:xfrm>
      </p:grpSpPr>
      <p:grpSp>
        <p:nvGrpSpPr>
          <p:cNvPr id="157" name="Google Shape;157;p14"/>
          <p:cNvGrpSpPr/>
          <p:nvPr/>
        </p:nvGrpSpPr>
        <p:grpSpPr>
          <a:xfrm>
            <a:off x="-375" y="-77425"/>
            <a:ext cx="9144085" cy="5220926"/>
            <a:chOff x="-68181" y="-77425"/>
            <a:chExt cx="9212256" cy="5220926"/>
          </a:xfrm>
        </p:grpSpPr>
        <p:pic>
          <p:nvPicPr>
            <p:cNvPr id="158" name="Google Shape;158;p14"/>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159" name="Google Shape;159;p14"/>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0" name="Google Shape;160;p14"/>
          <p:cNvSpPr txBox="1">
            <a:spLocks noGrp="1"/>
          </p:cNvSpPr>
          <p:nvPr>
            <p:ph type="title"/>
          </p:nvPr>
        </p:nvSpPr>
        <p:spPr>
          <a:xfrm>
            <a:off x="5831800" y="1631100"/>
            <a:ext cx="24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1" name="Google Shape;161;p14"/>
          <p:cNvSpPr txBox="1">
            <a:spLocks noGrp="1"/>
          </p:cNvSpPr>
          <p:nvPr>
            <p:ph type="subTitle" idx="1"/>
          </p:nvPr>
        </p:nvSpPr>
        <p:spPr>
          <a:xfrm>
            <a:off x="5831800" y="2264325"/>
            <a:ext cx="2485800" cy="12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62" name="Google Shape;162;p14"/>
          <p:cNvGrpSpPr/>
          <p:nvPr/>
        </p:nvGrpSpPr>
        <p:grpSpPr>
          <a:xfrm flipH="1">
            <a:off x="411197" y="-311959"/>
            <a:ext cx="9269756" cy="6009183"/>
            <a:chOff x="-146103" y="-867834"/>
            <a:chExt cx="9269756" cy="6009183"/>
          </a:xfrm>
        </p:grpSpPr>
        <p:grpSp>
          <p:nvGrpSpPr>
            <p:cNvPr id="163" name="Google Shape;163;p14"/>
            <p:cNvGrpSpPr/>
            <p:nvPr/>
          </p:nvGrpSpPr>
          <p:grpSpPr>
            <a:xfrm>
              <a:off x="-146103" y="3544697"/>
              <a:ext cx="1230840" cy="750016"/>
              <a:chOff x="-1615200" y="3530900"/>
              <a:chExt cx="1355700" cy="826100"/>
            </a:xfrm>
          </p:grpSpPr>
          <p:sp>
            <p:nvSpPr>
              <p:cNvPr id="164" name="Google Shape;164;p14"/>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4"/>
            <p:cNvSpPr/>
            <p:nvPr/>
          </p:nvSpPr>
          <p:spPr>
            <a:xfrm>
              <a:off x="134456" y="-181994"/>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rot="-6187106">
              <a:off x="6758736" y="4090669"/>
              <a:ext cx="983388" cy="932086"/>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345987" y="-867834"/>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3530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5"/>
        <p:cNvGrpSpPr/>
        <p:nvPr/>
      </p:nvGrpSpPr>
      <p:grpSpPr>
        <a:xfrm>
          <a:off x="0" y="0"/>
          <a:ext cx="0" cy="0"/>
          <a:chOff x="0" y="0"/>
          <a:chExt cx="0" cy="0"/>
        </a:xfrm>
      </p:grpSpPr>
      <p:grpSp>
        <p:nvGrpSpPr>
          <p:cNvPr id="106" name="Google Shape;106;p9"/>
          <p:cNvGrpSpPr/>
          <p:nvPr/>
        </p:nvGrpSpPr>
        <p:grpSpPr>
          <a:xfrm>
            <a:off x="-375" y="-77425"/>
            <a:ext cx="9144085" cy="5220926"/>
            <a:chOff x="-68181" y="-77425"/>
            <a:chExt cx="9212256" cy="5220926"/>
          </a:xfrm>
        </p:grpSpPr>
        <p:pic>
          <p:nvPicPr>
            <p:cNvPr id="107" name="Google Shape;107;p9"/>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108" name="Google Shape;108;p9"/>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09" name="Google Shape;10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9"/>
          <p:cNvSpPr txBox="1">
            <a:spLocks noGrp="1"/>
          </p:cNvSpPr>
          <p:nvPr>
            <p:ph type="body" idx="1"/>
          </p:nvPr>
        </p:nvSpPr>
        <p:spPr>
          <a:xfrm>
            <a:off x="720000" y="1146848"/>
            <a:ext cx="7704000" cy="103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11" name="Google Shape;111;p9"/>
          <p:cNvGrpSpPr/>
          <p:nvPr/>
        </p:nvGrpSpPr>
        <p:grpSpPr>
          <a:xfrm>
            <a:off x="-292008" y="-452672"/>
            <a:ext cx="9887971" cy="6104149"/>
            <a:chOff x="-292008" y="-452672"/>
            <a:chExt cx="9887971" cy="6104149"/>
          </a:xfrm>
        </p:grpSpPr>
        <p:sp>
          <p:nvSpPr>
            <p:cNvPr id="112" name="Google Shape;112;p9"/>
            <p:cNvSpPr/>
            <p:nvPr/>
          </p:nvSpPr>
          <p:spPr>
            <a:xfrm flipH="1">
              <a:off x="4530162" y="478000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rot="-4500070" flipH="1">
              <a:off x="-206293" y="-323171"/>
              <a:ext cx="983318" cy="932020"/>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8818297" y="403029"/>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320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375" y="-77425"/>
            <a:ext cx="9144085" cy="5220926"/>
            <a:chOff x="-68181" y="-77425"/>
            <a:chExt cx="9212256" cy="5220926"/>
          </a:xfrm>
        </p:grpSpPr>
        <p:pic>
          <p:nvPicPr>
            <p:cNvPr id="25" name="Google Shape;25;p3"/>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26" name="Google Shape;26;p3"/>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7" name="Google Shape;27;p3"/>
          <p:cNvSpPr txBox="1">
            <a:spLocks noGrp="1"/>
          </p:cNvSpPr>
          <p:nvPr>
            <p:ph type="title"/>
          </p:nvPr>
        </p:nvSpPr>
        <p:spPr>
          <a:xfrm>
            <a:off x="5087399" y="2344992"/>
            <a:ext cx="2664900" cy="1449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5087399" y="1243925"/>
            <a:ext cx="1450200" cy="1149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7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a:spLocks noGrp="1"/>
          </p:cNvSpPr>
          <p:nvPr>
            <p:ph type="pic" idx="3"/>
          </p:nvPr>
        </p:nvSpPr>
        <p:spPr>
          <a:xfrm>
            <a:off x="1109113" y="941252"/>
            <a:ext cx="3344700" cy="3261000"/>
          </a:xfrm>
          <a:prstGeom prst="ellipse">
            <a:avLst/>
          </a:prstGeom>
          <a:noFill/>
          <a:ln w="19050" cap="flat" cmpd="sng">
            <a:solidFill>
              <a:schemeClr val="dk2"/>
            </a:solidFill>
            <a:prstDash val="solid"/>
            <a:round/>
            <a:headEnd type="none" w="sm" len="sm"/>
            <a:tailEnd type="none" w="sm" len="sm"/>
          </a:ln>
        </p:spPr>
      </p:sp>
      <p:grpSp>
        <p:nvGrpSpPr>
          <p:cNvPr id="30" name="Google Shape;30;p3"/>
          <p:cNvGrpSpPr/>
          <p:nvPr/>
        </p:nvGrpSpPr>
        <p:grpSpPr>
          <a:xfrm>
            <a:off x="-383394" y="-367934"/>
            <a:ext cx="9797534" cy="5441648"/>
            <a:chOff x="-383394" y="-367934"/>
            <a:chExt cx="9797534" cy="5441648"/>
          </a:xfrm>
        </p:grpSpPr>
        <p:grpSp>
          <p:nvGrpSpPr>
            <p:cNvPr id="31" name="Google Shape;31;p3"/>
            <p:cNvGrpSpPr/>
            <p:nvPr/>
          </p:nvGrpSpPr>
          <p:grpSpPr>
            <a:xfrm>
              <a:off x="159987" y="-367934"/>
              <a:ext cx="9254153" cy="5182172"/>
              <a:chOff x="159987" y="-367934"/>
              <a:chExt cx="9254153" cy="5182172"/>
            </a:xfrm>
          </p:grpSpPr>
          <p:grpSp>
            <p:nvGrpSpPr>
              <p:cNvPr id="32" name="Google Shape;32;p3"/>
              <p:cNvGrpSpPr/>
              <p:nvPr/>
            </p:nvGrpSpPr>
            <p:grpSpPr>
              <a:xfrm>
                <a:off x="8034897" y="4064222"/>
                <a:ext cx="1230840" cy="750016"/>
                <a:chOff x="-1778682" y="2789656"/>
                <a:chExt cx="1355700" cy="826100"/>
              </a:xfrm>
            </p:grpSpPr>
            <p:sp>
              <p:nvSpPr>
                <p:cNvPr id="33" name="Google Shape;33;p3"/>
                <p:cNvSpPr/>
                <p:nvPr/>
              </p:nvSpPr>
              <p:spPr>
                <a:xfrm>
                  <a:off x="-1778682" y="2789656"/>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778682" y="3072481"/>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778682" y="3355081"/>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p:nvPr/>
            </p:nvSpPr>
            <p:spPr>
              <a:xfrm>
                <a:off x="8430775" y="73463"/>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59987" y="-367934"/>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p:nvPr/>
          </p:nvSpPr>
          <p:spPr>
            <a:xfrm>
              <a:off x="-383394" y="4202244"/>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grpSp>
        <p:nvGrpSpPr>
          <p:cNvPr id="40" name="Google Shape;40;p4"/>
          <p:cNvGrpSpPr/>
          <p:nvPr/>
        </p:nvGrpSpPr>
        <p:grpSpPr>
          <a:xfrm>
            <a:off x="-375" y="-77425"/>
            <a:ext cx="9144085" cy="5220926"/>
            <a:chOff x="-68181" y="-77425"/>
            <a:chExt cx="9212256" cy="5220926"/>
          </a:xfrm>
        </p:grpSpPr>
        <p:pic>
          <p:nvPicPr>
            <p:cNvPr id="41" name="Google Shape;41;p4"/>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42" name="Google Shape;42;p4"/>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3" name="Google Shape;4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4"/>
          <p:cNvSpPr txBox="1">
            <a:spLocks noGrp="1"/>
          </p:cNvSpPr>
          <p:nvPr>
            <p:ph type="body" idx="1"/>
          </p:nvPr>
        </p:nvSpPr>
        <p:spPr>
          <a:xfrm>
            <a:off x="720000" y="1146851"/>
            <a:ext cx="7704000" cy="351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5" name="Google Shape;45;p4"/>
          <p:cNvGrpSpPr/>
          <p:nvPr/>
        </p:nvGrpSpPr>
        <p:grpSpPr>
          <a:xfrm>
            <a:off x="-452444" y="-503059"/>
            <a:ext cx="9866606" cy="5990272"/>
            <a:chOff x="-452444" y="-503059"/>
            <a:chExt cx="9866606" cy="5990272"/>
          </a:xfrm>
        </p:grpSpPr>
        <p:grpSp>
          <p:nvGrpSpPr>
            <p:cNvPr id="46" name="Google Shape;46;p4"/>
            <p:cNvGrpSpPr/>
            <p:nvPr/>
          </p:nvGrpSpPr>
          <p:grpSpPr>
            <a:xfrm>
              <a:off x="8183322" y="4737197"/>
              <a:ext cx="1230840" cy="750016"/>
              <a:chOff x="-1615200" y="3530900"/>
              <a:chExt cx="1355700" cy="826100"/>
            </a:xfrm>
          </p:grpSpPr>
          <p:sp>
            <p:nvSpPr>
              <p:cNvPr id="47" name="Google Shape;47;p4"/>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4"/>
            <p:cNvSpPr/>
            <p:nvPr/>
          </p:nvSpPr>
          <p:spPr>
            <a:xfrm>
              <a:off x="-452444" y="3865719"/>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8430775" y="73463"/>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6037" y="-503059"/>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grpSp>
        <p:nvGrpSpPr>
          <p:cNvPr id="70" name="Google Shape;70;p6"/>
          <p:cNvGrpSpPr/>
          <p:nvPr/>
        </p:nvGrpSpPr>
        <p:grpSpPr>
          <a:xfrm>
            <a:off x="-375" y="-77425"/>
            <a:ext cx="9144085" cy="5220926"/>
            <a:chOff x="-68181" y="-77425"/>
            <a:chExt cx="9212256" cy="5220926"/>
          </a:xfrm>
        </p:grpSpPr>
        <p:pic>
          <p:nvPicPr>
            <p:cNvPr id="71" name="Google Shape;71;p6"/>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72" name="Google Shape;72;p6"/>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4" name="Google Shape;74;p6"/>
          <p:cNvGrpSpPr/>
          <p:nvPr/>
        </p:nvGrpSpPr>
        <p:grpSpPr>
          <a:xfrm flipH="1">
            <a:off x="-433464" y="-498784"/>
            <a:ext cx="9975408" cy="5775018"/>
            <a:chOff x="-1068069" y="-498784"/>
            <a:chExt cx="9975408" cy="5775018"/>
          </a:xfrm>
        </p:grpSpPr>
        <p:grpSp>
          <p:nvGrpSpPr>
            <p:cNvPr id="75" name="Google Shape;75;p6"/>
            <p:cNvGrpSpPr/>
            <p:nvPr/>
          </p:nvGrpSpPr>
          <p:grpSpPr>
            <a:xfrm>
              <a:off x="-1068069" y="952956"/>
              <a:ext cx="9975408" cy="4323277"/>
              <a:chOff x="-1068069" y="952956"/>
              <a:chExt cx="9975408" cy="4323277"/>
            </a:xfrm>
          </p:grpSpPr>
          <p:grpSp>
            <p:nvGrpSpPr>
              <p:cNvPr id="76" name="Google Shape;76;p6"/>
              <p:cNvGrpSpPr/>
              <p:nvPr/>
            </p:nvGrpSpPr>
            <p:grpSpPr>
              <a:xfrm>
                <a:off x="311772" y="4782972"/>
                <a:ext cx="1230840" cy="493262"/>
                <a:chOff x="-1110877" y="4894789"/>
                <a:chExt cx="1355700" cy="543300"/>
              </a:xfrm>
            </p:grpSpPr>
            <p:sp>
              <p:nvSpPr>
                <p:cNvPr id="77" name="Google Shape;77;p6"/>
                <p:cNvSpPr/>
                <p:nvPr/>
              </p:nvSpPr>
              <p:spPr>
                <a:xfrm>
                  <a:off x="-1110877" y="4894789"/>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110877" y="5177614"/>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p:nvPr/>
            </p:nvSpPr>
            <p:spPr>
              <a:xfrm>
                <a:off x="-1068069" y="95295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5788173">
                <a:off x="7897140" y="3954663"/>
                <a:ext cx="983415" cy="932112"/>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6"/>
            <p:cNvSpPr/>
            <p:nvPr/>
          </p:nvSpPr>
          <p:spPr>
            <a:xfrm>
              <a:off x="6573712" y="-498784"/>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pic>
        <p:nvPicPr>
          <p:cNvPr id="94" name="Google Shape;94;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95" name="Google Shape;9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6" name="Google Shape;96;p8"/>
          <p:cNvGrpSpPr/>
          <p:nvPr/>
        </p:nvGrpSpPr>
        <p:grpSpPr>
          <a:xfrm>
            <a:off x="-146103" y="-280100"/>
            <a:ext cx="8766081" cy="5755577"/>
            <a:chOff x="-146103" y="-280100"/>
            <a:chExt cx="8766081" cy="5755577"/>
          </a:xfrm>
        </p:grpSpPr>
        <p:grpSp>
          <p:nvGrpSpPr>
            <p:cNvPr id="97" name="Google Shape;97;p8"/>
            <p:cNvGrpSpPr/>
            <p:nvPr/>
          </p:nvGrpSpPr>
          <p:grpSpPr>
            <a:xfrm>
              <a:off x="-146103" y="-280100"/>
              <a:ext cx="8284028" cy="5755577"/>
              <a:chOff x="-146103" y="-280100"/>
              <a:chExt cx="8284028" cy="5755577"/>
            </a:xfrm>
          </p:grpSpPr>
          <p:grpSp>
            <p:nvGrpSpPr>
              <p:cNvPr id="98" name="Google Shape;98;p8"/>
              <p:cNvGrpSpPr/>
              <p:nvPr/>
            </p:nvGrpSpPr>
            <p:grpSpPr>
              <a:xfrm>
                <a:off x="-146103" y="3544697"/>
                <a:ext cx="1230840" cy="750016"/>
                <a:chOff x="-1615200" y="3530900"/>
                <a:chExt cx="1355700" cy="826100"/>
              </a:xfrm>
            </p:grpSpPr>
            <p:sp>
              <p:nvSpPr>
                <p:cNvPr id="99" name="Google Shape;99;p8"/>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8"/>
              <p:cNvSpPr/>
              <p:nvPr/>
            </p:nvSpPr>
            <p:spPr>
              <a:xfrm>
                <a:off x="7260556" y="460400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1084725" y="-280100"/>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842312" y="527591"/>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5"/>
        <p:cNvGrpSpPr/>
        <p:nvPr/>
      </p:nvGrpSpPr>
      <p:grpSpPr>
        <a:xfrm>
          <a:off x="0" y="0"/>
          <a:ext cx="0" cy="0"/>
          <a:chOff x="0" y="0"/>
          <a:chExt cx="0" cy="0"/>
        </a:xfrm>
      </p:grpSpPr>
      <p:sp>
        <p:nvSpPr>
          <p:cNvPr id="116" name="Google Shape;116;p10"/>
          <p:cNvSpPr>
            <a:spLocks noGrp="1"/>
          </p:cNvSpPr>
          <p:nvPr>
            <p:ph type="pic" idx="2"/>
          </p:nvPr>
        </p:nvSpPr>
        <p:spPr>
          <a:xfrm>
            <a:off x="0" y="0"/>
            <a:ext cx="9144000" cy="5143500"/>
          </a:xfrm>
          <a:prstGeom prst="rect">
            <a:avLst/>
          </a:prstGeom>
          <a:noFill/>
          <a:ln>
            <a:noFill/>
          </a:ln>
        </p:spPr>
      </p:sp>
      <p:sp>
        <p:nvSpPr>
          <p:cNvPr id="117" name="Google Shape;11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8"/>
        <p:cNvGrpSpPr/>
        <p:nvPr/>
      </p:nvGrpSpPr>
      <p:grpSpPr>
        <a:xfrm>
          <a:off x="0" y="0"/>
          <a:ext cx="0" cy="0"/>
          <a:chOff x="0" y="0"/>
          <a:chExt cx="0" cy="0"/>
        </a:xfrm>
      </p:grpSpPr>
      <p:grpSp>
        <p:nvGrpSpPr>
          <p:cNvPr id="199" name="Google Shape;199;p17"/>
          <p:cNvGrpSpPr/>
          <p:nvPr/>
        </p:nvGrpSpPr>
        <p:grpSpPr>
          <a:xfrm>
            <a:off x="-375" y="-77425"/>
            <a:ext cx="9144085" cy="5220926"/>
            <a:chOff x="-68181" y="-77425"/>
            <a:chExt cx="9212256" cy="5220926"/>
          </a:xfrm>
        </p:grpSpPr>
        <p:pic>
          <p:nvPicPr>
            <p:cNvPr id="200" name="Google Shape;200;p17"/>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201" name="Google Shape;201;p17"/>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2" name="Google Shape;20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17"/>
          <p:cNvSpPr txBox="1">
            <a:spLocks noGrp="1"/>
          </p:cNvSpPr>
          <p:nvPr>
            <p:ph type="subTitle" idx="1"/>
          </p:nvPr>
        </p:nvSpPr>
        <p:spPr>
          <a:xfrm>
            <a:off x="1195763" y="2212025"/>
            <a:ext cx="19137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17"/>
          <p:cNvSpPr txBox="1">
            <a:spLocks noGrp="1"/>
          </p:cNvSpPr>
          <p:nvPr>
            <p:ph type="subTitle" idx="2"/>
          </p:nvPr>
        </p:nvSpPr>
        <p:spPr>
          <a:xfrm>
            <a:off x="3615138" y="2212025"/>
            <a:ext cx="19137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17"/>
          <p:cNvSpPr txBox="1">
            <a:spLocks noGrp="1"/>
          </p:cNvSpPr>
          <p:nvPr>
            <p:ph type="subTitle" idx="3"/>
          </p:nvPr>
        </p:nvSpPr>
        <p:spPr>
          <a:xfrm>
            <a:off x="6034537" y="2212025"/>
            <a:ext cx="19137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17"/>
          <p:cNvSpPr txBox="1">
            <a:spLocks noGrp="1"/>
          </p:cNvSpPr>
          <p:nvPr>
            <p:ph type="subTitle" idx="4"/>
          </p:nvPr>
        </p:nvSpPr>
        <p:spPr>
          <a:xfrm>
            <a:off x="1195763" y="1393825"/>
            <a:ext cx="19137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17"/>
          <p:cNvSpPr txBox="1">
            <a:spLocks noGrp="1"/>
          </p:cNvSpPr>
          <p:nvPr>
            <p:ph type="subTitle" idx="5"/>
          </p:nvPr>
        </p:nvSpPr>
        <p:spPr>
          <a:xfrm>
            <a:off x="3615141" y="1393825"/>
            <a:ext cx="19137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8" name="Google Shape;208;p17"/>
          <p:cNvSpPr txBox="1">
            <a:spLocks noGrp="1"/>
          </p:cNvSpPr>
          <p:nvPr>
            <p:ph type="subTitle" idx="6"/>
          </p:nvPr>
        </p:nvSpPr>
        <p:spPr>
          <a:xfrm>
            <a:off x="6034537" y="1393825"/>
            <a:ext cx="19137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9" name="Google Shape;209;p17"/>
          <p:cNvGrpSpPr/>
          <p:nvPr/>
        </p:nvGrpSpPr>
        <p:grpSpPr>
          <a:xfrm>
            <a:off x="-435494" y="103756"/>
            <a:ext cx="10438731" cy="5506201"/>
            <a:chOff x="-435494" y="103756"/>
            <a:chExt cx="10438731" cy="5506201"/>
          </a:xfrm>
        </p:grpSpPr>
        <p:grpSp>
          <p:nvGrpSpPr>
            <p:cNvPr id="210" name="Google Shape;210;p17"/>
            <p:cNvGrpSpPr/>
            <p:nvPr/>
          </p:nvGrpSpPr>
          <p:grpSpPr>
            <a:xfrm>
              <a:off x="8772397" y="1035522"/>
              <a:ext cx="1230840" cy="750016"/>
              <a:chOff x="-1447340" y="3195180"/>
              <a:chExt cx="1355700" cy="826100"/>
            </a:xfrm>
          </p:grpSpPr>
          <p:sp>
            <p:nvSpPr>
              <p:cNvPr id="211" name="Google Shape;211;p17"/>
              <p:cNvSpPr/>
              <p:nvPr/>
            </p:nvSpPr>
            <p:spPr>
              <a:xfrm>
                <a:off x="-1447340" y="319518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1447340" y="347800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1447340" y="376060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7"/>
            <p:cNvSpPr/>
            <p:nvPr/>
          </p:nvSpPr>
          <p:spPr>
            <a:xfrm>
              <a:off x="-435494" y="103756"/>
              <a:ext cx="877369" cy="871471"/>
            </a:xfrm>
            <a:custGeom>
              <a:avLst/>
              <a:gdLst/>
              <a:ahLst/>
              <a:cxnLst/>
              <a:rect l="l" t="t" r="r" b="b"/>
              <a:pathLst>
                <a:path w="40311" h="40040" extrusionOk="0">
                  <a:moveTo>
                    <a:pt x="29788" y="0"/>
                  </a:moveTo>
                  <a:cubicBezTo>
                    <a:pt x="29644" y="0"/>
                    <a:pt x="29497" y="194"/>
                    <a:pt x="29095" y="582"/>
                  </a:cubicBezTo>
                  <a:cubicBezTo>
                    <a:pt x="26312" y="3366"/>
                    <a:pt x="23501" y="6123"/>
                    <a:pt x="20744" y="8933"/>
                  </a:cubicBezTo>
                  <a:cubicBezTo>
                    <a:pt x="20500" y="9177"/>
                    <a:pt x="20318" y="9292"/>
                    <a:pt x="20144" y="9292"/>
                  </a:cubicBezTo>
                  <a:cubicBezTo>
                    <a:pt x="19955" y="9292"/>
                    <a:pt x="19777" y="9157"/>
                    <a:pt x="19540" y="8906"/>
                  </a:cubicBezTo>
                  <a:cubicBezTo>
                    <a:pt x="16729" y="6042"/>
                    <a:pt x="13866" y="3205"/>
                    <a:pt x="11028" y="341"/>
                  </a:cubicBezTo>
                  <a:cubicBezTo>
                    <a:pt x="10831" y="144"/>
                    <a:pt x="10679" y="50"/>
                    <a:pt x="10528" y="50"/>
                  </a:cubicBezTo>
                  <a:cubicBezTo>
                    <a:pt x="10371" y="50"/>
                    <a:pt x="10216" y="151"/>
                    <a:pt x="10011" y="341"/>
                  </a:cubicBezTo>
                  <a:cubicBezTo>
                    <a:pt x="6853" y="3526"/>
                    <a:pt x="3668" y="6712"/>
                    <a:pt x="456" y="9897"/>
                  </a:cubicBezTo>
                  <a:cubicBezTo>
                    <a:pt x="81" y="10271"/>
                    <a:pt x="135" y="10486"/>
                    <a:pt x="483" y="10833"/>
                  </a:cubicBezTo>
                  <a:cubicBezTo>
                    <a:pt x="3373" y="13724"/>
                    <a:pt x="6237" y="16615"/>
                    <a:pt x="9155" y="19479"/>
                  </a:cubicBezTo>
                  <a:cubicBezTo>
                    <a:pt x="9583" y="19907"/>
                    <a:pt x="9556" y="20121"/>
                    <a:pt x="9155" y="20523"/>
                  </a:cubicBezTo>
                  <a:cubicBezTo>
                    <a:pt x="6264" y="23387"/>
                    <a:pt x="3400" y="26250"/>
                    <a:pt x="536" y="29114"/>
                  </a:cubicBezTo>
                  <a:cubicBezTo>
                    <a:pt x="349" y="29302"/>
                    <a:pt x="1" y="29462"/>
                    <a:pt x="162" y="29837"/>
                  </a:cubicBezTo>
                  <a:cubicBezTo>
                    <a:pt x="2089" y="31711"/>
                    <a:pt x="3989" y="33584"/>
                    <a:pt x="5889" y="35485"/>
                  </a:cubicBezTo>
                  <a:cubicBezTo>
                    <a:pt x="7388" y="36984"/>
                    <a:pt x="8860" y="38509"/>
                    <a:pt x="10359" y="40008"/>
                  </a:cubicBezTo>
                  <a:cubicBezTo>
                    <a:pt x="10421" y="40030"/>
                    <a:pt x="10476" y="40040"/>
                    <a:pt x="10526" y="40040"/>
                  </a:cubicBezTo>
                  <a:cubicBezTo>
                    <a:pt x="10779" y="40040"/>
                    <a:pt x="10899" y="39790"/>
                    <a:pt x="11055" y="39633"/>
                  </a:cubicBezTo>
                  <a:cubicBezTo>
                    <a:pt x="13919" y="36769"/>
                    <a:pt x="16756" y="33932"/>
                    <a:pt x="19593" y="31068"/>
                  </a:cubicBezTo>
                  <a:cubicBezTo>
                    <a:pt x="19824" y="30838"/>
                    <a:pt x="20000" y="30717"/>
                    <a:pt x="20176" y="30717"/>
                  </a:cubicBezTo>
                  <a:cubicBezTo>
                    <a:pt x="20348" y="30717"/>
                    <a:pt x="20520" y="30831"/>
                    <a:pt x="20744" y="31068"/>
                  </a:cubicBezTo>
                  <a:cubicBezTo>
                    <a:pt x="23555" y="33932"/>
                    <a:pt x="26419" y="36743"/>
                    <a:pt x="29229" y="39580"/>
                  </a:cubicBezTo>
                  <a:cubicBezTo>
                    <a:pt x="29452" y="39817"/>
                    <a:pt x="29625" y="39945"/>
                    <a:pt x="29807" y="39945"/>
                  </a:cubicBezTo>
                  <a:cubicBezTo>
                    <a:pt x="29974" y="39945"/>
                    <a:pt x="30149" y="39837"/>
                    <a:pt x="30380" y="39607"/>
                  </a:cubicBezTo>
                  <a:cubicBezTo>
                    <a:pt x="33485" y="36448"/>
                    <a:pt x="36616" y="33343"/>
                    <a:pt x="39775" y="30212"/>
                  </a:cubicBezTo>
                  <a:cubicBezTo>
                    <a:pt x="39935" y="30024"/>
                    <a:pt x="40123" y="29864"/>
                    <a:pt x="40310" y="29703"/>
                  </a:cubicBezTo>
                  <a:lnTo>
                    <a:pt x="40310" y="29623"/>
                  </a:lnTo>
                  <a:cubicBezTo>
                    <a:pt x="39855" y="29195"/>
                    <a:pt x="39400" y="28766"/>
                    <a:pt x="38945" y="28338"/>
                  </a:cubicBezTo>
                  <a:cubicBezTo>
                    <a:pt x="36349" y="25742"/>
                    <a:pt x="33726" y="23119"/>
                    <a:pt x="31129" y="20523"/>
                  </a:cubicBezTo>
                  <a:cubicBezTo>
                    <a:pt x="30889" y="20282"/>
                    <a:pt x="30621" y="20094"/>
                    <a:pt x="30996" y="19720"/>
                  </a:cubicBezTo>
                  <a:cubicBezTo>
                    <a:pt x="34047" y="16695"/>
                    <a:pt x="37071" y="13671"/>
                    <a:pt x="40096" y="10646"/>
                  </a:cubicBezTo>
                  <a:cubicBezTo>
                    <a:pt x="40149" y="10593"/>
                    <a:pt x="40230" y="10539"/>
                    <a:pt x="40310" y="10512"/>
                  </a:cubicBezTo>
                  <a:lnTo>
                    <a:pt x="40310" y="10378"/>
                  </a:lnTo>
                  <a:cubicBezTo>
                    <a:pt x="37018" y="7113"/>
                    <a:pt x="33752" y="3848"/>
                    <a:pt x="30460" y="582"/>
                  </a:cubicBezTo>
                  <a:cubicBezTo>
                    <a:pt x="30072" y="194"/>
                    <a:pt x="29932" y="0"/>
                    <a:pt x="29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524062" y="4859891"/>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6"/>
        <p:cNvGrpSpPr/>
        <p:nvPr/>
      </p:nvGrpSpPr>
      <p:grpSpPr>
        <a:xfrm>
          <a:off x="0" y="0"/>
          <a:ext cx="0" cy="0"/>
          <a:chOff x="0" y="0"/>
          <a:chExt cx="0" cy="0"/>
        </a:xfrm>
      </p:grpSpPr>
      <p:grpSp>
        <p:nvGrpSpPr>
          <p:cNvPr id="217" name="Google Shape;217;p18"/>
          <p:cNvGrpSpPr/>
          <p:nvPr/>
        </p:nvGrpSpPr>
        <p:grpSpPr>
          <a:xfrm>
            <a:off x="-375" y="-77425"/>
            <a:ext cx="9144085" cy="5220926"/>
            <a:chOff x="-68181" y="-77425"/>
            <a:chExt cx="9212256" cy="5220926"/>
          </a:xfrm>
        </p:grpSpPr>
        <p:pic>
          <p:nvPicPr>
            <p:cNvPr id="218" name="Google Shape;218;p18"/>
            <p:cNvPicPr preferRelativeResize="0"/>
            <p:nvPr/>
          </p:nvPicPr>
          <p:blipFill rotWithShape="1">
            <a:blip r:embed="rId2">
              <a:alphaModFix/>
            </a:blip>
            <a:srcRect t="1487"/>
            <a:stretch/>
          </p:blipFill>
          <p:spPr>
            <a:xfrm>
              <a:off x="-68181" y="0"/>
              <a:ext cx="9212170" cy="5143501"/>
            </a:xfrm>
            <a:prstGeom prst="rect">
              <a:avLst/>
            </a:prstGeom>
            <a:noFill/>
            <a:ln>
              <a:noFill/>
            </a:ln>
          </p:spPr>
        </p:pic>
        <p:sp>
          <p:nvSpPr>
            <p:cNvPr id="219" name="Google Shape;219;p18"/>
            <p:cNvSpPr/>
            <p:nvPr/>
          </p:nvSpPr>
          <p:spPr>
            <a:xfrm>
              <a:off x="-67725" y="-77425"/>
              <a:ext cx="9211800" cy="4767600"/>
            </a:xfrm>
            <a:prstGeom prst="rect">
              <a:avLst/>
            </a:prstGeom>
            <a:gradFill>
              <a:gsLst>
                <a:gs pos="0">
                  <a:schemeClr val="lt1"/>
                </a:gs>
                <a:gs pos="64000">
                  <a:srgbClr val="EDEDE3">
                    <a:alpha val="65882"/>
                  </a:srgbClr>
                </a:gs>
                <a:gs pos="100000">
                  <a:srgbClr val="EDEDE3">
                    <a:alpha val="39607"/>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20" name="Google Shape;22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18"/>
          <p:cNvSpPr txBox="1">
            <a:spLocks noGrp="1"/>
          </p:cNvSpPr>
          <p:nvPr>
            <p:ph type="subTitle" idx="1"/>
          </p:nvPr>
        </p:nvSpPr>
        <p:spPr>
          <a:xfrm>
            <a:off x="1234625" y="173285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18"/>
          <p:cNvSpPr txBox="1">
            <a:spLocks noGrp="1"/>
          </p:cNvSpPr>
          <p:nvPr>
            <p:ph type="subTitle" idx="2"/>
          </p:nvPr>
        </p:nvSpPr>
        <p:spPr>
          <a:xfrm>
            <a:off x="5061176" y="173285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18"/>
          <p:cNvSpPr txBox="1">
            <a:spLocks noGrp="1"/>
          </p:cNvSpPr>
          <p:nvPr>
            <p:ph type="subTitle" idx="3"/>
          </p:nvPr>
        </p:nvSpPr>
        <p:spPr>
          <a:xfrm>
            <a:off x="1234624" y="339342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18"/>
          <p:cNvSpPr txBox="1">
            <a:spLocks noGrp="1"/>
          </p:cNvSpPr>
          <p:nvPr>
            <p:ph type="subTitle" idx="4"/>
          </p:nvPr>
        </p:nvSpPr>
        <p:spPr>
          <a:xfrm>
            <a:off x="5061176" y="339342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18"/>
          <p:cNvSpPr txBox="1">
            <a:spLocks noGrp="1"/>
          </p:cNvSpPr>
          <p:nvPr>
            <p:ph type="subTitle" idx="5"/>
          </p:nvPr>
        </p:nvSpPr>
        <p:spPr>
          <a:xfrm>
            <a:off x="1234624" y="13633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6" name="Google Shape;226;p18"/>
          <p:cNvSpPr txBox="1">
            <a:spLocks noGrp="1"/>
          </p:cNvSpPr>
          <p:nvPr>
            <p:ph type="subTitle" idx="6"/>
          </p:nvPr>
        </p:nvSpPr>
        <p:spPr>
          <a:xfrm>
            <a:off x="1234624" y="30239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7" name="Google Shape;227;p18"/>
          <p:cNvSpPr txBox="1">
            <a:spLocks noGrp="1"/>
          </p:cNvSpPr>
          <p:nvPr>
            <p:ph type="subTitle" idx="7"/>
          </p:nvPr>
        </p:nvSpPr>
        <p:spPr>
          <a:xfrm>
            <a:off x="5061149" y="13633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 name="Google Shape;228;p18"/>
          <p:cNvSpPr txBox="1">
            <a:spLocks noGrp="1"/>
          </p:cNvSpPr>
          <p:nvPr>
            <p:ph type="subTitle" idx="8"/>
          </p:nvPr>
        </p:nvSpPr>
        <p:spPr>
          <a:xfrm>
            <a:off x="5061149" y="30239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29" name="Google Shape;229;p18"/>
          <p:cNvGrpSpPr/>
          <p:nvPr/>
        </p:nvGrpSpPr>
        <p:grpSpPr>
          <a:xfrm flipH="1">
            <a:off x="-390678" y="-487050"/>
            <a:ext cx="10245731" cy="5249763"/>
            <a:chOff x="-146103" y="-955050"/>
            <a:chExt cx="10245731" cy="5249763"/>
          </a:xfrm>
        </p:grpSpPr>
        <p:grpSp>
          <p:nvGrpSpPr>
            <p:cNvPr id="230" name="Google Shape;230;p18"/>
            <p:cNvGrpSpPr/>
            <p:nvPr/>
          </p:nvGrpSpPr>
          <p:grpSpPr>
            <a:xfrm>
              <a:off x="-146103" y="-955050"/>
              <a:ext cx="2284668" cy="5249763"/>
              <a:chOff x="-146103" y="-955050"/>
              <a:chExt cx="2284668" cy="5249763"/>
            </a:xfrm>
          </p:grpSpPr>
          <p:grpSp>
            <p:nvGrpSpPr>
              <p:cNvPr id="231" name="Google Shape;231;p18"/>
              <p:cNvGrpSpPr/>
              <p:nvPr/>
            </p:nvGrpSpPr>
            <p:grpSpPr>
              <a:xfrm>
                <a:off x="-146103" y="3544697"/>
                <a:ext cx="1230840" cy="750016"/>
                <a:chOff x="-1615200" y="3530900"/>
                <a:chExt cx="1355700" cy="826100"/>
              </a:xfrm>
            </p:grpSpPr>
            <p:sp>
              <p:nvSpPr>
                <p:cNvPr id="232" name="Google Shape;232;p18"/>
                <p:cNvSpPr/>
                <p:nvPr/>
              </p:nvSpPr>
              <p:spPr>
                <a:xfrm>
                  <a:off x="-1615200" y="3530900"/>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10" y="174"/>
                        <a:pt x="2769" y="166"/>
                        <a:pt x="2629" y="166"/>
                      </a:cubicBezTo>
                      <a:cubicBezTo>
                        <a:pt x="2138" y="166"/>
                        <a:pt x="1664" y="272"/>
                        <a:pt x="1205" y="460"/>
                      </a:cubicBezTo>
                      <a:cubicBezTo>
                        <a:pt x="482" y="835"/>
                        <a:pt x="27" y="1584"/>
                        <a:pt x="1" y="2387"/>
                      </a:cubicBezTo>
                      <a:cubicBezTo>
                        <a:pt x="1" y="3003"/>
                        <a:pt x="161" y="3591"/>
                        <a:pt x="482" y="4127"/>
                      </a:cubicBezTo>
                      <a:cubicBezTo>
                        <a:pt x="830" y="4662"/>
                        <a:pt x="1366" y="5063"/>
                        <a:pt x="2008" y="5197"/>
                      </a:cubicBezTo>
                      <a:cubicBezTo>
                        <a:pt x="2517" y="5304"/>
                        <a:pt x="2972" y="5652"/>
                        <a:pt x="3212" y="6107"/>
                      </a:cubicBezTo>
                      <a:cubicBezTo>
                        <a:pt x="3641" y="6884"/>
                        <a:pt x="4149" y="7633"/>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786"/>
                        <a:pt x="15551" y="6268"/>
                        <a:pt x="15819" y="6750"/>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599"/>
                        <a:pt x="26967" y="5425"/>
                        <a:pt x="27087" y="5425"/>
                      </a:cubicBezTo>
                      <a:cubicBezTo>
                        <a:pt x="27208" y="5425"/>
                        <a:pt x="27328" y="5599"/>
                        <a:pt x="27542" y="5947"/>
                      </a:cubicBezTo>
                      <a:cubicBezTo>
                        <a:pt x="28051" y="6857"/>
                        <a:pt x="28640" y="7740"/>
                        <a:pt x="29309" y="8570"/>
                      </a:cubicBezTo>
                      <a:cubicBezTo>
                        <a:pt x="30405" y="9801"/>
                        <a:pt x="31795" y="10424"/>
                        <a:pt x="33189" y="10424"/>
                      </a:cubicBezTo>
                      <a:cubicBezTo>
                        <a:pt x="34552" y="10424"/>
                        <a:pt x="35919" y="9828"/>
                        <a:pt x="37017" y="8623"/>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3"/>
                        <a:pt x="54174" y="2521"/>
                      </a:cubicBezTo>
                      <a:cubicBezTo>
                        <a:pt x="54094" y="1664"/>
                        <a:pt x="53612" y="1049"/>
                        <a:pt x="52889" y="540"/>
                      </a:cubicBezTo>
                      <a:cubicBezTo>
                        <a:pt x="52595" y="326"/>
                        <a:pt x="52247" y="192"/>
                        <a:pt x="51872" y="139"/>
                      </a:cubicBezTo>
                      <a:cubicBezTo>
                        <a:pt x="51739" y="112"/>
                        <a:pt x="51598" y="98"/>
                        <a:pt x="51457" y="98"/>
                      </a:cubicBezTo>
                      <a:cubicBezTo>
                        <a:pt x="51317" y="98"/>
                        <a:pt x="51176" y="112"/>
                        <a:pt x="51043" y="139"/>
                      </a:cubicBezTo>
                      <a:cubicBezTo>
                        <a:pt x="48794" y="460"/>
                        <a:pt x="47429" y="1985"/>
                        <a:pt x="46359" y="3832"/>
                      </a:cubicBezTo>
                      <a:cubicBezTo>
                        <a:pt x="45904" y="4608"/>
                        <a:pt x="45669" y="4997"/>
                        <a:pt x="45432" y="4997"/>
                      </a:cubicBezTo>
                      <a:cubicBezTo>
                        <a:pt x="45194" y="4997"/>
                        <a:pt x="44953" y="4608"/>
                        <a:pt x="44485" y="3832"/>
                      </a:cubicBezTo>
                      <a:cubicBezTo>
                        <a:pt x="43762" y="2681"/>
                        <a:pt x="43066" y="1557"/>
                        <a:pt x="41835" y="835"/>
                      </a:cubicBezTo>
                      <a:cubicBezTo>
                        <a:pt x="41273" y="487"/>
                        <a:pt x="40631" y="246"/>
                        <a:pt x="39962" y="192"/>
                      </a:cubicBezTo>
                      <a:cubicBezTo>
                        <a:pt x="39741" y="169"/>
                        <a:pt x="39521" y="157"/>
                        <a:pt x="39302" y="157"/>
                      </a:cubicBezTo>
                      <a:cubicBezTo>
                        <a:pt x="38749" y="157"/>
                        <a:pt x="38204" y="234"/>
                        <a:pt x="37687" y="406"/>
                      </a:cubicBezTo>
                      <a:cubicBezTo>
                        <a:pt x="36241" y="888"/>
                        <a:pt x="35197" y="2066"/>
                        <a:pt x="34100" y="3939"/>
                      </a:cubicBezTo>
                      <a:cubicBezTo>
                        <a:pt x="33662" y="4682"/>
                        <a:pt x="33435" y="5050"/>
                        <a:pt x="33206" y="5050"/>
                      </a:cubicBezTo>
                      <a:cubicBezTo>
                        <a:pt x="32973" y="5050"/>
                        <a:pt x="32739" y="4669"/>
                        <a:pt x="32280" y="3913"/>
                      </a:cubicBezTo>
                      <a:cubicBezTo>
                        <a:pt x="31691" y="2815"/>
                        <a:pt x="30888" y="1878"/>
                        <a:pt x="29951" y="1102"/>
                      </a:cubicBezTo>
                      <a:cubicBezTo>
                        <a:pt x="29229" y="487"/>
                        <a:pt x="28345" y="139"/>
                        <a:pt x="27435" y="58"/>
                      </a:cubicBezTo>
                      <a:cubicBezTo>
                        <a:pt x="27321" y="49"/>
                        <a:pt x="27206" y="45"/>
                        <a:pt x="27093" y="45"/>
                      </a:cubicBezTo>
                      <a:cubicBezTo>
                        <a:pt x="26547" y="45"/>
                        <a:pt x="26018" y="149"/>
                        <a:pt x="25508" y="326"/>
                      </a:cubicBezTo>
                      <a:cubicBezTo>
                        <a:pt x="24116" y="835"/>
                        <a:pt x="22992" y="2066"/>
                        <a:pt x="21922" y="3886"/>
                      </a:cubicBezTo>
                      <a:cubicBezTo>
                        <a:pt x="21455" y="4659"/>
                        <a:pt x="21221" y="5040"/>
                        <a:pt x="20988" y="5040"/>
                      </a:cubicBezTo>
                      <a:cubicBezTo>
                        <a:pt x="20753" y="5040"/>
                        <a:pt x="20518" y="4652"/>
                        <a:pt x="20048" y="3886"/>
                      </a:cubicBezTo>
                      <a:cubicBezTo>
                        <a:pt x="19459" y="2895"/>
                        <a:pt x="18790" y="1852"/>
                        <a:pt x="17880" y="1102"/>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1615200" y="3813725"/>
                  <a:ext cx="1355700" cy="260475"/>
                </a:xfrm>
                <a:custGeom>
                  <a:avLst/>
                  <a:gdLst/>
                  <a:ahLst/>
                  <a:cxnLst/>
                  <a:rect l="l" t="t" r="r" b="b"/>
                  <a:pathLst>
                    <a:path w="54228" h="10419" extrusionOk="0">
                      <a:moveTo>
                        <a:pt x="15041" y="0"/>
                      </a:moveTo>
                      <a:cubicBezTo>
                        <a:pt x="14412" y="0"/>
                        <a:pt x="13776" y="112"/>
                        <a:pt x="13196" y="335"/>
                      </a:cubicBezTo>
                      <a:cubicBezTo>
                        <a:pt x="11858" y="843"/>
                        <a:pt x="10867" y="1914"/>
                        <a:pt x="9824" y="3654"/>
                      </a:cubicBezTo>
                      <a:cubicBezTo>
                        <a:pt x="9583" y="4055"/>
                        <a:pt x="9342" y="4430"/>
                        <a:pt x="9128" y="4805"/>
                      </a:cubicBezTo>
                      <a:cubicBezTo>
                        <a:pt x="9002" y="5032"/>
                        <a:pt x="8887" y="5134"/>
                        <a:pt x="8774" y="5134"/>
                      </a:cubicBezTo>
                      <a:cubicBezTo>
                        <a:pt x="8646" y="5134"/>
                        <a:pt x="8520" y="5005"/>
                        <a:pt x="8378" y="4778"/>
                      </a:cubicBezTo>
                      <a:cubicBezTo>
                        <a:pt x="8111" y="4296"/>
                        <a:pt x="7816" y="3841"/>
                        <a:pt x="7522" y="3359"/>
                      </a:cubicBezTo>
                      <a:cubicBezTo>
                        <a:pt x="6451" y="1700"/>
                        <a:pt x="5086" y="388"/>
                        <a:pt x="3052" y="201"/>
                      </a:cubicBezTo>
                      <a:cubicBezTo>
                        <a:pt x="2894" y="181"/>
                        <a:pt x="2739" y="171"/>
                        <a:pt x="2584" y="171"/>
                      </a:cubicBezTo>
                      <a:cubicBezTo>
                        <a:pt x="2109" y="171"/>
                        <a:pt x="1650" y="267"/>
                        <a:pt x="1205" y="469"/>
                      </a:cubicBezTo>
                      <a:cubicBezTo>
                        <a:pt x="482" y="843"/>
                        <a:pt x="27" y="1566"/>
                        <a:pt x="1" y="2396"/>
                      </a:cubicBezTo>
                      <a:cubicBezTo>
                        <a:pt x="1" y="2985"/>
                        <a:pt x="161" y="3600"/>
                        <a:pt x="482" y="4109"/>
                      </a:cubicBezTo>
                      <a:cubicBezTo>
                        <a:pt x="830" y="4671"/>
                        <a:pt x="1366" y="5046"/>
                        <a:pt x="2008" y="5179"/>
                      </a:cubicBezTo>
                      <a:cubicBezTo>
                        <a:pt x="2517" y="5286"/>
                        <a:pt x="2972" y="5634"/>
                        <a:pt x="3212" y="6116"/>
                      </a:cubicBezTo>
                      <a:cubicBezTo>
                        <a:pt x="3641" y="6892"/>
                        <a:pt x="4149" y="7642"/>
                        <a:pt x="4685" y="8338"/>
                      </a:cubicBezTo>
                      <a:cubicBezTo>
                        <a:pt x="5841" y="9723"/>
                        <a:pt x="7302" y="10419"/>
                        <a:pt x="8761" y="10419"/>
                      </a:cubicBezTo>
                      <a:cubicBezTo>
                        <a:pt x="10206" y="10419"/>
                        <a:pt x="11649" y="9736"/>
                        <a:pt x="12795" y="8365"/>
                      </a:cubicBezTo>
                      <a:cubicBezTo>
                        <a:pt x="13303" y="7749"/>
                        <a:pt x="13731" y="7080"/>
                        <a:pt x="14133" y="6357"/>
                      </a:cubicBezTo>
                      <a:cubicBezTo>
                        <a:pt x="14320" y="6009"/>
                        <a:pt x="14561" y="5661"/>
                        <a:pt x="14855" y="5394"/>
                      </a:cubicBezTo>
                      <a:cubicBezTo>
                        <a:pt x="15230" y="5795"/>
                        <a:pt x="15551" y="6250"/>
                        <a:pt x="15819" y="6759"/>
                      </a:cubicBezTo>
                      <a:cubicBezTo>
                        <a:pt x="16247" y="7508"/>
                        <a:pt x="16783" y="8204"/>
                        <a:pt x="17371" y="8846"/>
                      </a:cubicBezTo>
                      <a:cubicBezTo>
                        <a:pt x="18352" y="9880"/>
                        <a:pt x="19661" y="10396"/>
                        <a:pt x="20970" y="10396"/>
                      </a:cubicBezTo>
                      <a:cubicBezTo>
                        <a:pt x="22305" y="10396"/>
                        <a:pt x="23639" y="9860"/>
                        <a:pt x="24625" y="8793"/>
                      </a:cubicBezTo>
                      <a:cubicBezTo>
                        <a:pt x="25455" y="7963"/>
                        <a:pt x="25990" y="6919"/>
                        <a:pt x="26632" y="5956"/>
                      </a:cubicBezTo>
                      <a:cubicBezTo>
                        <a:pt x="26846" y="5621"/>
                        <a:pt x="26967" y="5454"/>
                        <a:pt x="27087" y="5454"/>
                      </a:cubicBezTo>
                      <a:cubicBezTo>
                        <a:pt x="27208" y="5454"/>
                        <a:pt x="27328" y="5621"/>
                        <a:pt x="27542" y="5956"/>
                      </a:cubicBezTo>
                      <a:cubicBezTo>
                        <a:pt x="28051" y="6866"/>
                        <a:pt x="28640" y="7722"/>
                        <a:pt x="29309" y="8552"/>
                      </a:cubicBezTo>
                      <a:cubicBezTo>
                        <a:pt x="30405" y="9797"/>
                        <a:pt x="31795" y="10419"/>
                        <a:pt x="33189" y="10419"/>
                      </a:cubicBezTo>
                      <a:cubicBezTo>
                        <a:pt x="34552" y="10419"/>
                        <a:pt x="35919" y="9823"/>
                        <a:pt x="37017" y="8632"/>
                      </a:cubicBezTo>
                      <a:cubicBezTo>
                        <a:pt x="37740" y="7776"/>
                        <a:pt x="38356" y="6839"/>
                        <a:pt x="38918" y="5849"/>
                      </a:cubicBezTo>
                      <a:cubicBezTo>
                        <a:pt x="39061" y="5601"/>
                        <a:pt x="39185" y="5487"/>
                        <a:pt x="39309" y="5487"/>
                      </a:cubicBezTo>
                      <a:cubicBezTo>
                        <a:pt x="39439" y="5487"/>
                        <a:pt x="39569" y="5615"/>
                        <a:pt x="39721" y="5849"/>
                      </a:cubicBezTo>
                      <a:cubicBezTo>
                        <a:pt x="40203" y="6705"/>
                        <a:pt x="40738" y="7535"/>
                        <a:pt x="41353" y="8311"/>
                      </a:cubicBezTo>
                      <a:cubicBezTo>
                        <a:pt x="42502" y="9716"/>
                        <a:pt x="43964" y="10419"/>
                        <a:pt x="45431" y="10419"/>
                      </a:cubicBezTo>
                      <a:cubicBezTo>
                        <a:pt x="46869" y="10419"/>
                        <a:pt x="48310" y="9743"/>
                        <a:pt x="49463" y="8391"/>
                      </a:cubicBezTo>
                      <a:cubicBezTo>
                        <a:pt x="50079" y="7588"/>
                        <a:pt x="50641" y="6732"/>
                        <a:pt x="51123" y="5875"/>
                      </a:cubicBezTo>
                      <a:cubicBezTo>
                        <a:pt x="51284" y="5554"/>
                        <a:pt x="51578" y="5313"/>
                        <a:pt x="51926" y="5233"/>
                      </a:cubicBezTo>
                      <a:cubicBezTo>
                        <a:pt x="53023" y="5046"/>
                        <a:pt x="53532" y="4644"/>
                        <a:pt x="53933" y="3948"/>
                      </a:cubicBezTo>
                      <a:cubicBezTo>
                        <a:pt x="54147" y="3493"/>
                        <a:pt x="54228" y="2985"/>
                        <a:pt x="54174" y="2503"/>
                      </a:cubicBezTo>
                      <a:cubicBezTo>
                        <a:pt x="54094" y="1673"/>
                        <a:pt x="53612" y="1058"/>
                        <a:pt x="52889" y="549"/>
                      </a:cubicBezTo>
                      <a:cubicBezTo>
                        <a:pt x="52595" y="335"/>
                        <a:pt x="52247" y="201"/>
                        <a:pt x="51872" y="147"/>
                      </a:cubicBezTo>
                      <a:cubicBezTo>
                        <a:pt x="51739" y="121"/>
                        <a:pt x="51598" y="107"/>
                        <a:pt x="51457" y="107"/>
                      </a:cubicBezTo>
                      <a:cubicBezTo>
                        <a:pt x="51317" y="107"/>
                        <a:pt x="51176" y="121"/>
                        <a:pt x="51043" y="147"/>
                      </a:cubicBezTo>
                      <a:cubicBezTo>
                        <a:pt x="48794" y="469"/>
                        <a:pt x="47429" y="1994"/>
                        <a:pt x="46359" y="3868"/>
                      </a:cubicBezTo>
                      <a:cubicBezTo>
                        <a:pt x="45906" y="4627"/>
                        <a:pt x="45671" y="5009"/>
                        <a:pt x="45435" y="5009"/>
                      </a:cubicBezTo>
                      <a:cubicBezTo>
                        <a:pt x="45196" y="5009"/>
                        <a:pt x="44955" y="4621"/>
                        <a:pt x="44485" y="3841"/>
                      </a:cubicBezTo>
                      <a:cubicBezTo>
                        <a:pt x="43762" y="2663"/>
                        <a:pt x="43066" y="1539"/>
                        <a:pt x="41835" y="817"/>
                      </a:cubicBezTo>
                      <a:cubicBezTo>
                        <a:pt x="41273" y="469"/>
                        <a:pt x="40631" y="255"/>
                        <a:pt x="39962" y="174"/>
                      </a:cubicBezTo>
                      <a:cubicBezTo>
                        <a:pt x="39763" y="154"/>
                        <a:pt x="39565" y="144"/>
                        <a:pt x="39368" y="144"/>
                      </a:cubicBezTo>
                      <a:cubicBezTo>
                        <a:pt x="38792" y="144"/>
                        <a:pt x="38225" y="229"/>
                        <a:pt x="37687" y="388"/>
                      </a:cubicBezTo>
                      <a:cubicBezTo>
                        <a:pt x="36241" y="870"/>
                        <a:pt x="35197" y="2048"/>
                        <a:pt x="34100" y="3921"/>
                      </a:cubicBezTo>
                      <a:cubicBezTo>
                        <a:pt x="33660" y="4668"/>
                        <a:pt x="33433" y="5042"/>
                        <a:pt x="33203" y="5042"/>
                      </a:cubicBezTo>
                      <a:cubicBezTo>
                        <a:pt x="32971" y="5042"/>
                        <a:pt x="32737" y="4661"/>
                        <a:pt x="32280" y="3895"/>
                      </a:cubicBezTo>
                      <a:cubicBezTo>
                        <a:pt x="31691" y="2824"/>
                        <a:pt x="30888" y="1860"/>
                        <a:pt x="29951" y="1084"/>
                      </a:cubicBezTo>
                      <a:cubicBezTo>
                        <a:pt x="29229" y="495"/>
                        <a:pt x="28345" y="121"/>
                        <a:pt x="27435" y="40"/>
                      </a:cubicBezTo>
                      <a:cubicBezTo>
                        <a:pt x="27353" y="37"/>
                        <a:pt x="27271" y="35"/>
                        <a:pt x="27189" y="35"/>
                      </a:cubicBezTo>
                      <a:cubicBezTo>
                        <a:pt x="26608" y="35"/>
                        <a:pt x="26048" y="120"/>
                        <a:pt x="25508" y="308"/>
                      </a:cubicBezTo>
                      <a:cubicBezTo>
                        <a:pt x="24116" y="843"/>
                        <a:pt x="22992" y="2048"/>
                        <a:pt x="21922" y="3895"/>
                      </a:cubicBezTo>
                      <a:cubicBezTo>
                        <a:pt x="21453" y="4657"/>
                        <a:pt x="21219" y="5039"/>
                        <a:pt x="20985" y="5039"/>
                      </a:cubicBezTo>
                      <a:cubicBezTo>
                        <a:pt x="20751" y="5039"/>
                        <a:pt x="20516" y="4657"/>
                        <a:pt x="20048" y="3895"/>
                      </a:cubicBezTo>
                      <a:cubicBezTo>
                        <a:pt x="19459" y="2878"/>
                        <a:pt x="18790" y="1860"/>
                        <a:pt x="17880" y="1111"/>
                      </a:cubicBezTo>
                      <a:cubicBezTo>
                        <a:pt x="17077" y="469"/>
                        <a:pt x="16542" y="94"/>
                        <a:pt x="15418" y="14"/>
                      </a:cubicBezTo>
                      <a:cubicBezTo>
                        <a:pt x="15293" y="5"/>
                        <a:pt x="15167" y="0"/>
                        <a:pt x="15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15200" y="4096325"/>
                  <a:ext cx="1355700" cy="260675"/>
                </a:xfrm>
                <a:custGeom>
                  <a:avLst/>
                  <a:gdLst/>
                  <a:ahLst/>
                  <a:cxnLst/>
                  <a:rect l="l" t="t" r="r" b="b"/>
                  <a:pathLst>
                    <a:path w="54228" h="10427" extrusionOk="0">
                      <a:moveTo>
                        <a:pt x="15194" y="1"/>
                      </a:moveTo>
                      <a:cubicBezTo>
                        <a:pt x="14515" y="1"/>
                        <a:pt x="13823" y="112"/>
                        <a:pt x="13196" y="353"/>
                      </a:cubicBezTo>
                      <a:cubicBezTo>
                        <a:pt x="11858" y="861"/>
                        <a:pt x="10867" y="1932"/>
                        <a:pt x="9824" y="3672"/>
                      </a:cubicBezTo>
                      <a:cubicBezTo>
                        <a:pt x="9583" y="4046"/>
                        <a:pt x="9342" y="4421"/>
                        <a:pt x="9128" y="4823"/>
                      </a:cubicBezTo>
                      <a:cubicBezTo>
                        <a:pt x="9002" y="5049"/>
                        <a:pt x="8887" y="5152"/>
                        <a:pt x="8774" y="5152"/>
                      </a:cubicBezTo>
                      <a:cubicBezTo>
                        <a:pt x="8646" y="5152"/>
                        <a:pt x="8520" y="5022"/>
                        <a:pt x="8378" y="4796"/>
                      </a:cubicBezTo>
                      <a:cubicBezTo>
                        <a:pt x="8111" y="4314"/>
                        <a:pt x="7816" y="3832"/>
                        <a:pt x="7522" y="3377"/>
                      </a:cubicBezTo>
                      <a:cubicBezTo>
                        <a:pt x="6451" y="1691"/>
                        <a:pt x="5086" y="379"/>
                        <a:pt x="3052" y="192"/>
                      </a:cubicBezTo>
                      <a:cubicBezTo>
                        <a:pt x="2926" y="182"/>
                        <a:pt x="2801" y="176"/>
                        <a:pt x="2677" y="176"/>
                      </a:cubicBezTo>
                      <a:cubicBezTo>
                        <a:pt x="2169" y="176"/>
                        <a:pt x="1678" y="266"/>
                        <a:pt x="1205" y="460"/>
                      </a:cubicBezTo>
                      <a:cubicBezTo>
                        <a:pt x="482" y="834"/>
                        <a:pt x="27" y="1584"/>
                        <a:pt x="1" y="2387"/>
                      </a:cubicBezTo>
                      <a:cubicBezTo>
                        <a:pt x="1" y="3002"/>
                        <a:pt x="161" y="3618"/>
                        <a:pt x="482" y="4127"/>
                      </a:cubicBezTo>
                      <a:cubicBezTo>
                        <a:pt x="830" y="4662"/>
                        <a:pt x="1366" y="5063"/>
                        <a:pt x="2008" y="5197"/>
                      </a:cubicBezTo>
                      <a:cubicBezTo>
                        <a:pt x="2517" y="5304"/>
                        <a:pt x="2972" y="5652"/>
                        <a:pt x="3212" y="6107"/>
                      </a:cubicBezTo>
                      <a:cubicBezTo>
                        <a:pt x="3641" y="6910"/>
                        <a:pt x="4149" y="7660"/>
                        <a:pt x="4685" y="8356"/>
                      </a:cubicBezTo>
                      <a:cubicBezTo>
                        <a:pt x="5838" y="9737"/>
                        <a:pt x="7295" y="10427"/>
                        <a:pt x="8750" y="10427"/>
                      </a:cubicBezTo>
                      <a:cubicBezTo>
                        <a:pt x="10199" y="10427"/>
                        <a:pt x="11646" y="9744"/>
                        <a:pt x="12795" y="8382"/>
                      </a:cubicBezTo>
                      <a:cubicBezTo>
                        <a:pt x="13303" y="7740"/>
                        <a:pt x="13731" y="7071"/>
                        <a:pt x="14133" y="6375"/>
                      </a:cubicBezTo>
                      <a:cubicBezTo>
                        <a:pt x="14320" y="6000"/>
                        <a:pt x="14561" y="5679"/>
                        <a:pt x="14855" y="5385"/>
                      </a:cubicBezTo>
                      <a:cubicBezTo>
                        <a:pt x="15230" y="5813"/>
                        <a:pt x="15551" y="6268"/>
                        <a:pt x="15819" y="6776"/>
                      </a:cubicBezTo>
                      <a:cubicBezTo>
                        <a:pt x="16247" y="7526"/>
                        <a:pt x="16783" y="8222"/>
                        <a:pt x="17371" y="8864"/>
                      </a:cubicBezTo>
                      <a:cubicBezTo>
                        <a:pt x="18352" y="9898"/>
                        <a:pt x="19661" y="10413"/>
                        <a:pt x="20970" y="10413"/>
                      </a:cubicBezTo>
                      <a:cubicBezTo>
                        <a:pt x="22305" y="10413"/>
                        <a:pt x="23639" y="9878"/>
                        <a:pt x="24625" y="8811"/>
                      </a:cubicBezTo>
                      <a:cubicBezTo>
                        <a:pt x="25455" y="7954"/>
                        <a:pt x="25990" y="6937"/>
                        <a:pt x="26632" y="5947"/>
                      </a:cubicBezTo>
                      <a:cubicBezTo>
                        <a:pt x="26846" y="5612"/>
                        <a:pt x="26967" y="5445"/>
                        <a:pt x="27087" y="5445"/>
                      </a:cubicBezTo>
                      <a:cubicBezTo>
                        <a:pt x="27208" y="5445"/>
                        <a:pt x="27328" y="5612"/>
                        <a:pt x="27542" y="5947"/>
                      </a:cubicBezTo>
                      <a:cubicBezTo>
                        <a:pt x="28051" y="6857"/>
                        <a:pt x="28640" y="7740"/>
                        <a:pt x="29309" y="8570"/>
                      </a:cubicBezTo>
                      <a:cubicBezTo>
                        <a:pt x="30408" y="9804"/>
                        <a:pt x="31803" y="10427"/>
                        <a:pt x="33200" y="10427"/>
                      </a:cubicBezTo>
                      <a:cubicBezTo>
                        <a:pt x="34560" y="10427"/>
                        <a:pt x="35922" y="9838"/>
                        <a:pt x="37017" y="8650"/>
                      </a:cubicBezTo>
                      <a:cubicBezTo>
                        <a:pt x="37740" y="7767"/>
                        <a:pt x="38356" y="6857"/>
                        <a:pt x="38918" y="5866"/>
                      </a:cubicBezTo>
                      <a:cubicBezTo>
                        <a:pt x="39063" y="5616"/>
                        <a:pt x="39189" y="5495"/>
                        <a:pt x="39314" y="5495"/>
                      </a:cubicBezTo>
                      <a:cubicBezTo>
                        <a:pt x="39443" y="5495"/>
                        <a:pt x="39572" y="5622"/>
                        <a:pt x="39721" y="5866"/>
                      </a:cubicBezTo>
                      <a:cubicBezTo>
                        <a:pt x="40203" y="6723"/>
                        <a:pt x="40738" y="7553"/>
                        <a:pt x="41353" y="8329"/>
                      </a:cubicBezTo>
                      <a:cubicBezTo>
                        <a:pt x="42499" y="9717"/>
                        <a:pt x="43958" y="10413"/>
                        <a:pt x="45420" y="10413"/>
                      </a:cubicBezTo>
                      <a:cubicBezTo>
                        <a:pt x="46862" y="10413"/>
                        <a:pt x="48308" y="9737"/>
                        <a:pt x="49463" y="8382"/>
                      </a:cubicBezTo>
                      <a:cubicBezTo>
                        <a:pt x="50079" y="7579"/>
                        <a:pt x="50641" y="6750"/>
                        <a:pt x="51123" y="5866"/>
                      </a:cubicBezTo>
                      <a:cubicBezTo>
                        <a:pt x="51284" y="5545"/>
                        <a:pt x="51578" y="5331"/>
                        <a:pt x="51926" y="5251"/>
                      </a:cubicBezTo>
                      <a:cubicBezTo>
                        <a:pt x="53050" y="5063"/>
                        <a:pt x="53532" y="4662"/>
                        <a:pt x="53933" y="3966"/>
                      </a:cubicBezTo>
                      <a:cubicBezTo>
                        <a:pt x="54147" y="3511"/>
                        <a:pt x="54228" y="3002"/>
                        <a:pt x="54174" y="2521"/>
                      </a:cubicBezTo>
                      <a:cubicBezTo>
                        <a:pt x="54094" y="1691"/>
                        <a:pt x="53612" y="1075"/>
                        <a:pt x="52889" y="567"/>
                      </a:cubicBezTo>
                      <a:cubicBezTo>
                        <a:pt x="52595" y="353"/>
                        <a:pt x="52247" y="192"/>
                        <a:pt x="51872" y="165"/>
                      </a:cubicBezTo>
                      <a:cubicBezTo>
                        <a:pt x="51739" y="139"/>
                        <a:pt x="51598" y="125"/>
                        <a:pt x="51457" y="125"/>
                      </a:cubicBezTo>
                      <a:cubicBezTo>
                        <a:pt x="51317" y="125"/>
                        <a:pt x="51176" y="139"/>
                        <a:pt x="51043" y="165"/>
                      </a:cubicBezTo>
                      <a:cubicBezTo>
                        <a:pt x="48794" y="487"/>
                        <a:pt x="47429" y="2012"/>
                        <a:pt x="46359" y="3859"/>
                      </a:cubicBezTo>
                      <a:cubicBezTo>
                        <a:pt x="45904" y="4635"/>
                        <a:pt x="45669" y="5023"/>
                        <a:pt x="45432" y="5023"/>
                      </a:cubicBezTo>
                      <a:cubicBezTo>
                        <a:pt x="45194" y="5023"/>
                        <a:pt x="44953" y="4635"/>
                        <a:pt x="44485" y="3859"/>
                      </a:cubicBezTo>
                      <a:cubicBezTo>
                        <a:pt x="43762" y="2681"/>
                        <a:pt x="43066" y="1557"/>
                        <a:pt x="41835" y="834"/>
                      </a:cubicBezTo>
                      <a:cubicBezTo>
                        <a:pt x="41273" y="487"/>
                        <a:pt x="40631" y="272"/>
                        <a:pt x="39962" y="192"/>
                      </a:cubicBezTo>
                      <a:cubicBezTo>
                        <a:pt x="39763" y="172"/>
                        <a:pt x="39565" y="162"/>
                        <a:pt x="39368" y="162"/>
                      </a:cubicBezTo>
                      <a:cubicBezTo>
                        <a:pt x="38792" y="162"/>
                        <a:pt x="38225" y="247"/>
                        <a:pt x="37687" y="406"/>
                      </a:cubicBezTo>
                      <a:cubicBezTo>
                        <a:pt x="36241" y="888"/>
                        <a:pt x="35197" y="2066"/>
                        <a:pt x="34100" y="3939"/>
                      </a:cubicBezTo>
                      <a:cubicBezTo>
                        <a:pt x="33662" y="4682"/>
                        <a:pt x="33435" y="5050"/>
                        <a:pt x="33206" y="5050"/>
                      </a:cubicBezTo>
                      <a:cubicBezTo>
                        <a:pt x="32973" y="5050"/>
                        <a:pt x="32739" y="4669"/>
                        <a:pt x="32280" y="3913"/>
                      </a:cubicBezTo>
                      <a:cubicBezTo>
                        <a:pt x="31691" y="2842"/>
                        <a:pt x="30888" y="1878"/>
                        <a:pt x="29951" y="1102"/>
                      </a:cubicBezTo>
                      <a:cubicBezTo>
                        <a:pt x="29229" y="513"/>
                        <a:pt x="28345" y="139"/>
                        <a:pt x="27435" y="58"/>
                      </a:cubicBezTo>
                      <a:cubicBezTo>
                        <a:pt x="27321" y="49"/>
                        <a:pt x="27206" y="45"/>
                        <a:pt x="27093" y="45"/>
                      </a:cubicBezTo>
                      <a:cubicBezTo>
                        <a:pt x="26547" y="45"/>
                        <a:pt x="26018" y="149"/>
                        <a:pt x="25508" y="326"/>
                      </a:cubicBezTo>
                      <a:cubicBezTo>
                        <a:pt x="24116" y="834"/>
                        <a:pt x="22992" y="2066"/>
                        <a:pt x="21922" y="3886"/>
                      </a:cubicBezTo>
                      <a:cubicBezTo>
                        <a:pt x="21453" y="4662"/>
                        <a:pt x="21219" y="5050"/>
                        <a:pt x="20985" y="5050"/>
                      </a:cubicBezTo>
                      <a:cubicBezTo>
                        <a:pt x="20751" y="5050"/>
                        <a:pt x="20516" y="4662"/>
                        <a:pt x="20048" y="3886"/>
                      </a:cubicBezTo>
                      <a:cubicBezTo>
                        <a:pt x="19459" y="2895"/>
                        <a:pt x="18790" y="1852"/>
                        <a:pt x="17880" y="1129"/>
                      </a:cubicBezTo>
                      <a:cubicBezTo>
                        <a:pt x="17077" y="487"/>
                        <a:pt x="16542" y="112"/>
                        <a:pt x="15418" y="5"/>
                      </a:cubicBezTo>
                      <a:cubicBezTo>
                        <a:pt x="15343" y="2"/>
                        <a:pt x="15269" y="1"/>
                        <a:pt x="15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p:nvPr/>
            </p:nvSpPr>
            <p:spPr>
              <a:xfrm>
                <a:off x="1155200" y="-955050"/>
                <a:ext cx="983364" cy="932064"/>
              </a:xfrm>
              <a:custGeom>
                <a:avLst/>
                <a:gdLst/>
                <a:ahLst/>
                <a:cxnLst/>
                <a:rect l="l" t="t" r="r" b="b"/>
                <a:pathLst>
                  <a:path w="45181" h="42824" extrusionOk="0">
                    <a:moveTo>
                      <a:pt x="33859" y="0"/>
                    </a:moveTo>
                    <a:lnTo>
                      <a:pt x="22590" y="11269"/>
                    </a:lnTo>
                    <a:lnTo>
                      <a:pt x="24758" y="13624"/>
                    </a:lnTo>
                    <a:cubicBezTo>
                      <a:pt x="27596" y="16729"/>
                      <a:pt x="27489" y="21520"/>
                      <a:pt x="24518" y="24518"/>
                    </a:cubicBezTo>
                    <a:cubicBezTo>
                      <a:pt x="22988" y="26048"/>
                      <a:pt x="20975" y="26818"/>
                      <a:pt x="18955" y="26818"/>
                    </a:cubicBezTo>
                    <a:cubicBezTo>
                      <a:pt x="17052" y="26818"/>
                      <a:pt x="15143" y="26135"/>
                      <a:pt x="13624" y="24758"/>
                    </a:cubicBezTo>
                    <a:lnTo>
                      <a:pt x="11269" y="22590"/>
                    </a:lnTo>
                    <a:lnTo>
                      <a:pt x="0" y="33859"/>
                    </a:lnTo>
                    <a:lnTo>
                      <a:pt x="2489" y="36214"/>
                    </a:lnTo>
                    <a:cubicBezTo>
                      <a:pt x="7101" y="40628"/>
                      <a:pt x="13035" y="42824"/>
                      <a:pt x="18965" y="42824"/>
                    </a:cubicBezTo>
                    <a:cubicBezTo>
                      <a:pt x="25081" y="42824"/>
                      <a:pt x="31192" y="40487"/>
                      <a:pt x="35839" y="35839"/>
                    </a:cubicBezTo>
                    <a:cubicBezTo>
                      <a:pt x="45020" y="26659"/>
                      <a:pt x="45181" y="11857"/>
                      <a:pt x="36214" y="2463"/>
                    </a:cubicBezTo>
                    <a:lnTo>
                      <a:pt x="33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9321962" y="446391"/>
              <a:ext cx="777666" cy="750066"/>
            </a:xfrm>
            <a:custGeom>
              <a:avLst/>
              <a:gdLst/>
              <a:ahLst/>
              <a:cxnLst/>
              <a:rect l="l" t="t" r="r" b="b"/>
              <a:pathLst>
                <a:path w="49196" h="47450" extrusionOk="0">
                  <a:moveTo>
                    <a:pt x="24598" y="1"/>
                  </a:moveTo>
                  <a:cubicBezTo>
                    <a:pt x="22316" y="1"/>
                    <a:pt x="20034" y="871"/>
                    <a:pt x="18281" y="2611"/>
                  </a:cubicBezTo>
                  <a:lnTo>
                    <a:pt x="3507" y="17412"/>
                  </a:lnTo>
                  <a:cubicBezTo>
                    <a:pt x="0" y="20892"/>
                    <a:pt x="0" y="26539"/>
                    <a:pt x="3507" y="30045"/>
                  </a:cubicBezTo>
                  <a:lnTo>
                    <a:pt x="18281" y="44820"/>
                  </a:lnTo>
                  <a:cubicBezTo>
                    <a:pt x="20034" y="46573"/>
                    <a:pt x="22316" y="47450"/>
                    <a:pt x="24598" y="47450"/>
                  </a:cubicBezTo>
                  <a:cubicBezTo>
                    <a:pt x="26880" y="47450"/>
                    <a:pt x="29161" y="46573"/>
                    <a:pt x="30915" y="44820"/>
                  </a:cubicBezTo>
                  <a:lnTo>
                    <a:pt x="45689" y="30045"/>
                  </a:lnTo>
                  <a:cubicBezTo>
                    <a:pt x="49195" y="26539"/>
                    <a:pt x="49195" y="20892"/>
                    <a:pt x="45689" y="17412"/>
                  </a:cubicBezTo>
                  <a:lnTo>
                    <a:pt x="30915" y="2611"/>
                  </a:lnTo>
                  <a:cubicBezTo>
                    <a:pt x="29161" y="871"/>
                    <a:pt x="26880" y="1"/>
                    <a:pt x="24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 id="2147483658" r:id="rId7"/>
    <p:sldLayoutId id="2147483663" r:id="rId8"/>
    <p:sldLayoutId id="2147483664" r:id="rId9"/>
    <p:sldLayoutId id="2147483667" r:id="rId10"/>
    <p:sldLayoutId id="2147483668"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26"/>
          <p:cNvSpPr txBox="1">
            <a:spLocks noGrp="1"/>
          </p:cNvSpPr>
          <p:nvPr>
            <p:ph type="ctrTitle"/>
          </p:nvPr>
        </p:nvSpPr>
        <p:spPr>
          <a:xfrm>
            <a:off x="508544" y="1700920"/>
            <a:ext cx="7849736" cy="166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1">
                <a:latin typeface="Aptos Black" panose="020F0502020204030204" pitchFamily="34" charset="0"/>
                <a:ea typeface="Roboto" panose="02000000000000000000" pitchFamily="2" charset="0"/>
              </a:rPr>
              <a:t>QUẢN TRỊ MẠNG DỰA TRÊN TRÍ TUỆ NHÂN TẠO VÀ MÔ HÌNH ỨNG DỤNG</a:t>
            </a:r>
          </a:p>
        </p:txBody>
      </p:sp>
      <p:sp>
        <p:nvSpPr>
          <p:cNvPr id="309" name="Google Shape;309;p26"/>
          <p:cNvSpPr txBox="1">
            <a:spLocks noGrp="1"/>
          </p:cNvSpPr>
          <p:nvPr>
            <p:ph type="subTitle" idx="1"/>
          </p:nvPr>
        </p:nvSpPr>
        <p:spPr>
          <a:xfrm>
            <a:off x="3133983" y="3462006"/>
            <a:ext cx="2068806" cy="391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guet Script" panose="020F0502020204030204" pitchFamily="2" charset="0"/>
              </a:rPr>
              <a:t>Nhóm 10</a:t>
            </a:r>
            <a:endParaRPr>
              <a:latin typeface="Baguet Script" panose="020F0502020204030204"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B1FC871-7544-40E6-C076-425D92DB3D4D}"/>
            </a:ext>
          </a:extLst>
        </p:cNvPr>
        <p:cNvGrpSpPr/>
        <p:nvPr/>
      </p:nvGrpSpPr>
      <p:grpSpPr>
        <a:xfrm>
          <a:off x="0" y="0"/>
          <a:ext cx="0" cy="0"/>
          <a:chOff x="0" y="0"/>
          <a:chExt cx="0" cy="0"/>
        </a:xfrm>
      </p:grpSpPr>
      <p:sp>
        <p:nvSpPr>
          <p:cNvPr id="348" name="Google Shape;348;p30">
            <a:extLst>
              <a:ext uri="{FF2B5EF4-FFF2-40B4-BE49-F238E27FC236}">
                <a16:creationId xmlns:a16="http://schemas.microsoft.com/office/drawing/2014/main" id="{C7893E34-1714-9F4B-961C-6A611BDC287F}"/>
              </a:ext>
            </a:extLst>
          </p:cNvPr>
          <p:cNvSpPr txBox="1">
            <a:spLocks noGrp="1"/>
          </p:cNvSpPr>
          <p:nvPr>
            <p:ph type="title" idx="2"/>
          </p:nvPr>
        </p:nvSpPr>
        <p:spPr>
          <a:xfrm>
            <a:off x="5265333" y="589755"/>
            <a:ext cx="1450200" cy="1149900"/>
          </a:xfrm>
          <a:prstGeom prst="rect">
            <a:avLst/>
          </a:prstGeom>
          <a:solidFill>
            <a:srgbClr val="01536B"/>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03</a:t>
            </a:r>
            <a:endParaRPr>
              <a:solidFill>
                <a:schemeClr val="accent2"/>
              </a:solidFill>
            </a:endParaRPr>
          </a:p>
        </p:txBody>
      </p:sp>
      <p:sp>
        <p:nvSpPr>
          <p:cNvPr id="4" name="Google Shape;347;p30">
            <a:extLst>
              <a:ext uri="{FF2B5EF4-FFF2-40B4-BE49-F238E27FC236}">
                <a16:creationId xmlns:a16="http://schemas.microsoft.com/office/drawing/2014/main" id="{B1AAD795-1C13-2A5D-09D6-230E4392F74C}"/>
              </a:ext>
            </a:extLst>
          </p:cNvPr>
          <p:cNvSpPr txBox="1">
            <a:spLocks noGrp="1"/>
          </p:cNvSpPr>
          <p:nvPr>
            <p:ph type="title"/>
          </p:nvPr>
        </p:nvSpPr>
        <p:spPr>
          <a:xfrm>
            <a:off x="3847473" y="1696058"/>
            <a:ext cx="4725904"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a:latin typeface="Aptos Black" panose="020B0004020202020204" pitchFamily="34" charset="0"/>
                <a:ea typeface="Roboto" panose="02000000000000000000" pitchFamily="2" charset="0"/>
              </a:rPr>
              <a:t>Kỹ thuật sử dụng AI để quản trị mạng</a:t>
            </a:r>
          </a:p>
        </p:txBody>
      </p:sp>
      <p:pic>
        <p:nvPicPr>
          <p:cNvPr id="7" name="Picture Placeholder 6" descr="A robot with a glowing brain&#10;&#10;Description automatically generated">
            <a:extLst>
              <a:ext uri="{FF2B5EF4-FFF2-40B4-BE49-F238E27FC236}">
                <a16:creationId xmlns:a16="http://schemas.microsoft.com/office/drawing/2014/main" id="{3094FFF0-47F4-F581-5922-E625365A0840}"/>
              </a:ext>
            </a:extLst>
          </p:cNvPr>
          <p:cNvPicPr>
            <a:picLocks noGrp="1" noChangeAspect="1"/>
          </p:cNvPicPr>
          <p:nvPr>
            <p:ph type="pic" idx="3"/>
          </p:nvPr>
        </p:nvPicPr>
        <p:blipFill>
          <a:blip r:embed="rId3"/>
          <a:srcRect l="21149" r="21149"/>
          <a:stretch>
            <a:fillRect/>
          </a:stretch>
        </p:blipFill>
        <p:spPr>
          <a:xfrm>
            <a:off x="759343" y="790058"/>
            <a:ext cx="3344700" cy="3261000"/>
          </a:xfrm>
        </p:spPr>
      </p:pic>
    </p:spTree>
    <p:extLst>
      <p:ext uri="{BB962C8B-B14F-4D97-AF65-F5344CB8AC3E}">
        <p14:creationId xmlns:p14="http://schemas.microsoft.com/office/powerpoint/2010/main" val="521358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72962A3B-3554-24E6-4C73-517DF795FFB4}"/>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F4203C77-A481-FFCD-2707-ED2A864CED8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ptos Black" panose="020B0004020202020204" pitchFamily="34" charset="0"/>
              </a:rPr>
              <a:t>Hệ thống chuyên gia (</a:t>
            </a:r>
            <a:r>
              <a:rPr lang="en-US" dirty="0">
                <a:latin typeface="Aptos Black" panose="020B0004020202020204" pitchFamily="34" charset="0"/>
              </a:rPr>
              <a:t>Expert System)</a:t>
            </a:r>
            <a:endParaRPr dirty="0">
              <a:latin typeface="Aptos Black" panose="020B0004020202020204" pitchFamily="34" charset="0"/>
            </a:endParaRPr>
          </a:p>
        </p:txBody>
      </p:sp>
      <p:sp>
        <p:nvSpPr>
          <p:cNvPr id="627" name="Google Shape;627;p46">
            <a:extLst>
              <a:ext uri="{FF2B5EF4-FFF2-40B4-BE49-F238E27FC236}">
                <a16:creationId xmlns:a16="http://schemas.microsoft.com/office/drawing/2014/main" id="{D242BBD2-6AB5-F701-48FE-BF8906B961BF}"/>
              </a:ext>
            </a:extLst>
          </p:cNvPr>
          <p:cNvSpPr txBox="1">
            <a:spLocks noGrp="1"/>
          </p:cNvSpPr>
          <p:nvPr>
            <p:ph type="body" idx="1"/>
          </p:nvPr>
        </p:nvSpPr>
        <p:spPr>
          <a:xfrm>
            <a:off x="720000" y="1070648"/>
            <a:ext cx="7704000" cy="10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rPr>
              <a:t>L</a:t>
            </a:r>
            <a:r>
              <a:rPr lang="vi-VN" dirty="0">
                <a:latin typeface="Raleway" pitchFamily="2" charset="0"/>
              </a:rPr>
              <a:t>à một dạng của hệ thống </a:t>
            </a:r>
            <a:r>
              <a:rPr lang="en-US" dirty="0">
                <a:latin typeface="Raleway" pitchFamily="2" charset="0"/>
              </a:rPr>
              <a:t>AI </a:t>
            </a:r>
            <a:r>
              <a:rPr lang="vi-VN" dirty="0">
                <a:latin typeface="Raleway" pitchFamily="2" charset="0"/>
              </a:rPr>
              <a:t>được thiết kế để </a:t>
            </a:r>
            <a:r>
              <a:rPr lang="vi-VN" b="1" dirty="0">
                <a:latin typeface="Raleway" pitchFamily="2" charset="0"/>
              </a:rPr>
              <a:t>giải quyết </a:t>
            </a:r>
            <a:r>
              <a:rPr lang="vi-VN" dirty="0">
                <a:latin typeface="Raleway" pitchFamily="2" charset="0"/>
              </a:rPr>
              <a:t>các vấn đề phức tạp bằng cách </a:t>
            </a:r>
            <a:r>
              <a:rPr lang="vi-VN" b="1" dirty="0" smtClean="0">
                <a:latin typeface="Raleway" pitchFamily="2" charset="0"/>
              </a:rPr>
              <a:t>mô phỏng </a:t>
            </a:r>
            <a:r>
              <a:rPr lang="vi-VN" dirty="0">
                <a:latin typeface="Raleway" pitchFamily="2" charset="0"/>
              </a:rPr>
              <a:t>khả năng suy luận và </a:t>
            </a:r>
            <a:r>
              <a:rPr lang="vi-VN" b="1" dirty="0">
                <a:latin typeface="Raleway" pitchFamily="2" charset="0"/>
              </a:rPr>
              <a:t>ra quyết định </a:t>
            </a:r>
            <a:r>
              <a:rPr lang="vi-VN" dirty="0">
                <a:latin typeface="Raleway" pitchFamily="2" charset="0"/>
              </a:rPr>
              <a:t>của một chuyên gia trong một lĩnh vực cụ thể. Hệ thống này </a:t>
            </a:r>
            <a:r>
              <a:rPr lang="vi-VN" b="1" dirty="0">
                <a:latin typeface="Raleway" pitchFamily="2" charset="0"/>
              </a:rPr>
              <a:t>kết hợp </a:t>
            </a:r>
            <a:r>
              <a:rPr lang="vi-VN" dirty="0">
                <a:latin typeface="Raleway" pitchFamily="2" charset="0"/>
              </a:rPr>
              <a:t>kiến thức </a:t>
            </a:r>
            <a:r>
              <a:rPr lang="vi-VN" b="1" dirty="0">
                <a:latin typeface="Raleway" pitchFamily="2" charset="0"/>
              </a:rPr>
              <a:t>chuyên môn </a:t>
            </a:r>
            <a:r>
              <a:rPr lang="vi-VN" dirty="0">
                <a:latin typeface="Raleway" pitchFamily="2" charset="0"/>
              </a:rPr>
              <a:t>và tiếp cận </a:t>
            </a:r>
            <a:r>
              <a:rPr lang="vi-VN" b="1" dirty="0">
                <a:latin typeface="Raleway" pitchFamily="2" charset="0"/>
              </a:rPr>
              <a:t>logic</a:t>
            </a:r>
            <a:r>
              <a:rPr lang="vi-VN" dirty="0">
                <a:latin typeface="Raleway" pitchFamily="2" charset="0"/>
              </a:rPr>
              <a:t> để đưa ra </a:t>
            </a:r>
            <a:r>
              <a:rPr lang="vi-VN" b="1" dirty="0">
                <a:latin typeface="Raleway" pitchFamily="2" charset="0"/>
              </a:rPr>
              <a:t>dự đoán </a:t>
            </a:r>
            <a:r>
              <a:rPr lang="vi-VN" dirty="0">
                <a:latin typeface="Raleway" pitchFamily="2" charset="0"/>
              </a:rPr>
              <a:t>và đưa ra các </a:t>
            </a:r>
            <a:r>
              <a:rPr lang="vi-VN" b="1" dirty="0">
                <a:latin typeface="Raleway" pitchFamily="2" charset="0"/>
              </a:rPr>
              <a:t>khuyến nghị</a:t>
            </a:r>
            <a:r>
              <a:rPr lang="vi-VN" b="1" dirty="0" smtClean="0">
                <a:latin typeface="Raleway" pitchFamily="2" charset="0"/>
              </a:rPr>
              <a:t>.</a:t>
            </a:r>
            <a:endParaRPr lang="en-US" b="1" dirty="0" smtClean="0">
              <a:latin typeface="Raleway" pitchFamily="2" charset="0"/>
            </a:endParaRPr>
          </a:p>
        </p:txBody>
      </p:sp>
      <p:sp>
        <p:nvSpPr>
          <p:cNvPr id="3" name="TextBox 2">
            <a:extLst>
              <a:ext uri="{FF2B5EF4-FFF2-40B4-BE49-F238E27FC236}">
                <a16:creationId xmlns:a16="http://schemas.microsoft.com/office/drawing/2014/main" id="{CFEF70FB-B096-4FAF-5075-6BDCE8C51262}"/>
              </a:ext>
            </a:extLst>
          </p:cNvPr>
          <p:cNvSpPr txBox="1"/>
          <p:nvPr/>
        </p:nvSpPr>
        <p:spPr>
          <a:xfrm>
            <a:off x="5533679" y="2161571"/>
            <a:ext cx="3037814" cy="2308324"/>
          </a:xfrm>
          <a:prstGeom prst="rect">
            <a:avLst/>
          </a:prstGeom>
          <a:noFill/>
        </p:spPr>
        <p:txBody>
          <a:bodyPr wrap="square">
            <a:spAutoFit/>
          </a:bodyPr>
          <a:lstStyle/>
          <a:p>
            <a:r>
              <a:rPr lang="en-US" sz="1200" dirty="0" err="1">
                <a:solidFill>
                  <a:srgbClr val="01536B"/>
                </a:solidFill>
                <a:latin typeface="Raleway" pitchFamily="2" charset="0"/>
              </a:rPr>
              <a:t>Cấu</a:t>
            </a:r>
            <a:r>
              <a:rPr lang="en-US" sz="1200" dirty="0">
                <a:solidFill>
                  <a:srgbClr val="01536B"/>
                </a:solidFill>
                <a:latin typeface="Raleway" pitchFamily="2" charset="0"/>
              </a:rPr>
              <a:t> </a:t>
            </a:r>
            <a:r>
              <a:rPr lang="en-US" sz="1200" dirty="0" err="1">
                <a:solidFill>
                  <a:srgbClr val="01536B"/>
                </a:solidFill>
                <a:latin typeface="Raleway" pitchFamily="2" charset="0"/>
              </a:rPr>
              <a:t>trúc</a:t>
            </a:r>
            <a:r>
              <a:rPr lang="en-US" sz="1200" dirty="0">
                <a:solidFill>
                  <a:srgbClr val="01536B"/>
                </a:solidFill>
                <a:latin typeface="Raleway" pitchFamily="2" charset="0"/>
              </a:rPr>
              <a:t> </a:t>
            </a:r>
            <a:r>
              <a:rPr lang="en-US" sz="1200" dirty="0" err="1">
                <a:solidFill>
                  <a:srgbClr val="01536B"/>
                </a:solidFill>
                <a:latin typeface="Raleway" pitchFamily="2" charset="0"/>
              </a:rPr>
              <a:t>bao</a:t>
            </a:r>
            <a:r>
              <a:rPr lang="en-US" sz="1200" dirty="0">
                <a:solidFill>
                  <a:srgbClr val="01536B"/>
                </a:solidFill>
                <a:latin typeface="Raleway" pitchFamily="2" charset="0"/>
              </a:rPr>
              <a:t> </a:t>
            </a:r>
            <a:r>
              <a:rPr lang="en-US" sz="1200" dirty="0" err="1">
                <a:solidFill>
                  <a:srgbClr val="01536B"/>
                </a:solidFill>
                <a:latin typeface="Raleway" pitchFamily="2" charset="0"/>
              </a:rPr>
              <a:t>gồm</a:t>
            </a:r>
            <a:r>
              <a:rPr lang="en-US" sz="1200" dirty="0">
                <a:solidFill>
                  <a:srgbClr val="01536B"/>
                </a:solidFill>
                <a:latin typeface="Raleway" pitchFamily="2" charset="0"/>
              </a:rPr>
              <a:t> </a:t>
            </a:r>
            <a:r>
              <a:rPr lang="en-US" sz="1200" dirty="0" err="1">
                <a:solidFill>
                  <a:srgbClr val="01536B"/>
                </a:solidFill>
                <a:latin typeface="Raleway" pitchFamily="2" charset="0"/>
              </a:rPr>
              <a:t>ba</a:t>
            </a:r>
            <a:r>
              <a:rPr lang="en-US" sz="1200" dirty="0">
                <a:solidFill>
                  <a:srgbClr val="01536B"/>
                </a:solidFill>
                <a:latin typeface="Raleway" pitchFamily="2" charset="0"/>
              </a:rPr>
              <a:t> </a:t>
            </a:r>
            <a:r>
              <a:rPr lang="en-US" sz="1200" dirty="0" err="1">
                <a:solidFill>
                  <a:srgbClr val="01536B"/>
                </a:solidFill>
                <a:latin typeface="Raleway" pitchFamily="2" charset="0"/>
              </a:rPr>
              <a:t>thành</a:t>
            </a:r>
            <a:r>
              <a:rPr lang="en-US" sz="1200" dirty="0">
                <a:solidFill>
                  <a:srgbClr val="01536B"/>
                </a:solidFill>
                <a:latin typeface="Raleway" pitchFamily="2" charset="0"/>
              </a:rPr>
              <a:t> </a:t>
            </a:r>
            <a:r>
              <a:rPr lang="en-US" sz="1200" dirty="0" err="1">
                <a:solidFill>
                  <a:srgbClr val="01536B"/>
                </a:solidFill>
                <a:latin typeface="Raleway" pitchFamily="2" charset="0"/>
              </a:rPr>
              <a:t>phần</a:t>
            </a:r>
            <a:r>
              <a:rPr lang="en-US" sz="1200" dirty="0">
                <a:solidFill>
                  <a:srgbClr val="01536B"/>
                </a:solidFill>
                <a:latin typeface="Raleway" pitchFamily="2" charset="0"/>
              </a:rPr>
              <a:t> </a:t>
            </a:r>
            <a:r>
              <a:rPr lang="en-US" sz="1200" dirty="0" err="1">
                <a:solidFill>
                  <a:srgbClr val="01536B"/>
                </a:solidFill>
                <a:latin typeface="Raleway" pitchFamily="2" charset="0"/>
              </a:rPr>
              <a:t>chính</a:t>
            </a:r>
            <a:r>
              <a:rPr lang="en-US" sz="1200" dirty="0">
                <a:solidFill>
                  <a:srgbClr val="01536B"/>
                </a:solidFill>
                <a:latin typeface="Raleway" pitchFamily="2" charset="0"/>
              </a:rPr>
              <a:t>:</a:t>
            </a:r>
          </a:p>
          <a:p>
            <a:pPr marL="171450" indent="-171450">
              <a:lnSpc>
                <a:spcPct val="200000"/>
              </a:lnSpc>
              <a:buFont typeface="Arial" panose="020B0604020202020204" pitchFamily="34" charset="0"/>
              <a:buChar char="•"/>
            </a:pPr>
            <a:r>
              <a:rPr lang="vi-VN" sz="1200" dirty="0">
                <a:solidFill>
                  <a:srgbClr val="01536B"/>
                </a:solidFill>
                <a:latin typeface="Raleway" pitchFamily="2" charset="0"/>
              </a:rPr>
              <a:t>Cơ sở tri thức</a:t>
            </a:r>
            <a:endParaRPr lang="en-US" sz="1200" dirty="0">
              <a:solidFill>
                <a:srgbClr val="01536B"/>
              </a:solidFill>
              <a:latin typeface="Raleway" pitchFamily="2" charset="0"/>
            </a:endParaRPr>
          </a:p>
          <a:p>
            <a:pPr marL="171450" indent="-171450">
              <a:lnSpc>
                <a:spcPct val="200000"/>
              </a:lnSpc>
              <a:buFont typeface="Arial" panose="020B0604020202020204" pitchFamily="34" charset="0"/>
              <a:buChar char="•"/>
            </a:pPr>
            <a:r>
              <a:rPr lang="en-US" sz="1200" dirty="0">
                <a:solidFill>
                  <a:srgbClr val="01536B"/>
                </a:solidFill>
                <a:latin typeface="Raleway" pitchFamily="2" charset="0"/>
              </a:rPr>
              <a:t>E</a:t>
            </a:r>
            <a:r>
              <a:rPr lang="vi-VN" sz="1200" dirty="0">
                <a:solidFill>
                  <a:srgbClr val="01536B"/>
                </a:solidFill>
                <a:latin typeface="Raleway" pitchFamily="2" charset="0"/>
              </a:rPr>
              <a:t>ngine suy luận</a:t>
            </a:r>
            <a:endParaRPr lang="en-US" sz="1200" dirty="0">
              <a:solidFill>
                <a:srgbClr val="01536B"/>
              </a:solidFill>
              <a:latin typeface="Raleway" pitchFamily="2" charset="0"/>
            </a:endParaRPr>
          </a:p>
          <a:p>
            <a:pPr marL="171450" indent="-171450">
              <a:lnSpc>
                <a:spcPct val="200000"/>
              </a:lnSpc>
              <a:buFont typeface="Arial" panose="020B0604020202020204" pitchFamily="34" charset="0"/>
              <a:buChar char="•"/>
            </a:pPr>
            <a:r>
              <a:rPr lang="en-US" sz="1200" dirty="0">
                <a:solidFill>
                  <a:srgbClr val="01536B"/>
                </a:solidFill>
                <a:latin typeface="Raleway" pitchFamily="2" charset="0"/>
              </a:rPr>
              <a:t>G</a:t>
            </a:r>
            <a:r>
              <a:rPr lang="vi-VN" sz="1200" dirty="0">
                <a:solidFill>
                  <a:srgbClr val="01536B"/>
                </a:solidFill>
                <a:latin typeface="Raleway" pitchFamily="2" charset="0"/>
              </a:rPr>
              <a:t>iao diện người dùng</a:t>
            </a:r>
            <a:endParaRPr lang="en-US" sz="1200" dirty="0">
              <a:solidFill>
                <a:srgbClr val="01536B"/>
              </a:solidFill>
              <a:latin typeface="Raleway" pitchFamily="2" charset="0"/>
            </a:endParaRPr>
          </a:p>
          <a:p>
            <a:r>
              <a:rPr lang="vi-VN" sz="1200" dirty="0">
                <a:solidFill>
                  <a:srgbClr val="01536B"/>
                </a:solidFill>
                <a:latin typeface="Raleway" pitchFamily="2" charset="0"/>
              </a:rPr>
              <a:t>Các thành phần này tương tác với nhau để xử lý thông tin, suy luận và đưa ra quyết định chính xác</a:t>
            </a:r>
          </a:p>
          <a:p>
            <a:endParaRPr lang="en-US" sz="1200" dirty="0">
              <a:solidFill>
                <a:srgbClr val="01536B"/>
              </a:solidFill>
              <a:latin typeface="Raleway" pitchFamily="2" charset="0"/>
            </a:endParaRPr>
          </a:p>
          <a:p>
            <a:endParaRPr lang="en-US" sz="1200" dirty="0">
              <a:solidFill>
                <a:srgbClr val="01536B"/>
              </a:solidFill>
              <a:latin typeface="Raleway" pitchFamily="2" charset="0"/>
            </a:endParaRPr>
          </a:p>
        </p:txBody>
      </p:sp>
      <p:pic>
        <p:nvPicPr>
          <p:cNvPr id="4098" name="Picture 2">
            <a:extLst>
              <a:ext uri="{FF2B5EF4-FFF2-40B4-BE49-F238E27FC236}">
                <a16:creationId xmlns:a16="http://schemas.microsoft.com/office/drawing/2014/main" id="{1C74E77B-DB17-F55D-1D8E-32D14A061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24" y="2161571"/>
            <a:ext cx="4572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83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34751"/>
            <a:ext cx="7704000" cy="572700"/>
          </a:xfrm>
        </p:spPr>
        <p:txBody>
          <a:bodyPr/>
          <a:lstStyle/>
          <a:p>
            <a:r>
              <a:rPr lang="en-US" dirty="0" err="1" smtClean="0">
                <a:latin typeface="Aptos Black" panose="020B0604020202020204" charset="0"/>
              </a:rPr>
              <a:t>Hệ</a:t>
            </a:r>
            <a:r>
              <a:rPr lang="en-US" dirty="0" smtClean="0">
                <a:latin typeface="Aptos Black" panose="020B0604020202020204" charset="0"/>
              </a:rPr>
              <a:t> </a:t>
            </a:r>
            <a:r>
              <a:rPr lang="en-US" dirty="0" err="1" smtClean="0">
                <a:latin typeface="Aptos Black" panose="020B0604020202020204" charset="0"/>
              </a:rPr>
              <a:t>thống</a:t>
            </a:r>
            <a:r>
              <a:rPr lang="en-US" dirty="0" smtClean="0">
                <a:latin typeface="Aptos Black" panose="020B0604020202020204" charset="0"/>
              </a:rPr>
              <a:t> </a:t>
            </a:r>
            <a:r>
              <a:rPr lang="en-US" dirty="0" err="1" smtClean="0">
                <a:latin typeface="Aptos Black" panose="020B0604020202020204" charset="0"/>
              </a:rPr>
              <a:t>chuyên</a:t>
            </a:r>
            <a:r>
              <a:rPr lang="en-US" dirty="0" smtClean="0">
                <a:latin typeface="Aptos Black" panose="020B0604020202020204" charset="0"/>
              </a:rPr>
              <a:t> </a:t>
            </a:r>
            <a:r>
              <a:rPr lang="en-US" dirty="0" err="1" smtClean="0">
                <a:latin typeface="Aptos Black" panose="020B0604020202020204" charset="0"/>
              </a:rPr>
              <a:t>gia</a:t>
            </a:r>
            <a:endParaRPr lang="en-US" dirty="0">
              <a:latin typeface="Aptos Black" panose="020B0604020202020204" charset="0"/>
            </a:endParaRPr>
          </a:p>
        </p:txBody>
      </p:sp>
      <p:sp>
        <p:nvSpPr>
          <p:cNvPr id="3" name="Text Placeholder 2"/>
          <p:cNvSpPr>
            <a:spLocks noGrp="1"/>
          </p:cNvSpPr>
          <p:nvPr>
            <p:ph type="body" idx="1"/>
          </p:nvPr>
        </p:nvSpPr>
        <p:spPr>
          <a:xfrm>
            <a:off x="720000" y="1629732"/>
            <a:ext cx="7704000" cy="2428559"/>
          </a:xfrm>
        </p:spPr>
        <p:txBody>
          <a:bodyPr/>
          <a:lstStyle/>
          <a:p>
            <a:r>
              <a:rPr lang="en-US" dirty="0" smtClean="0">
                <a:latin typeface="Raleway" panose="020B0604020202020204" charset="0"/>
              </a:rPr>
              <a:t>User Interface (UI): </a:t>
            </a:r>
            <a:r>
              <a:rPr lang="en-US" dirty="0" err="1" smtClean="0">
                <a:latin typeface="Raleway" panose="020B0604020202020204" charset="0"/>
              </a:rPr>
              <a:t>cung</a:t>
            </a:r>
            <a:r>
              <a:rPr lang="en-US" dirty="0" smtClean="0">
                <a:latin typeface="Raleway" panose="020B0604020202020204" charset="0"/>
              </a:rPr>
              <a:t> </a:t>
            </a:r>
            <a:r>
              <a:rPr lang="en-US" dirty="0" err="1" smtClean="0">
                <a:latin typeface="Raleway" panose="020B0604020202020204" charset="0"/>
              </a:rPr>
              <a:t>cấp</a:t>
            </a:r>
            <a:r>
              <a:rPr lang="en-US" dirty="0" smtClean="0">
                <a:latin typeface="Raleway" panose="020B0604020202020204" charset="0"/>
              </a:rPr>
              <a:t> </a:t>
            </a:r>
            <a:r>
              <a:rPr lang="en-US" dirty="0" err="1" smtClean="0">
                <a:latin typeface="Raleway" panose="020B0604020202020204" charset="0"/>
              </a:rPr>
              <a:t>sự</a:t>
            </a:r>
            <a:r>
              <a:rPr lang="en-US" dirty="0" smtClean="0">
                <a:latin typeface="Raleway" panose="020B0604020202020204" charset="0"/>
              </a:rPr>
              <a:t> </a:t>
            </a:r>
            <a:r>
              <a:rPr lang="en-US" dirty="0" err="1" smtClean="0">
                <a:latin typeface="Raleway" panose="020B0604020202020204" charset="0"/>
              </a:rPr>
              <a:t>tương</a:t>
            </a:r>
            <a:r>
              <a:rPr lang="en-US" dirty="0" smtClean="0">
                <a:latin typeface="Raleway" panose="020B0604020202020204" charset="0"/>
              </a:rPr>
              <a:t> </a:t>
            </a:r>
            <a:r>
              <a:rPr lang="en-US" dirty="0" err="1" smtClean="0">
                <a:latin typeface="Raleway" panose="020B0604020202020204" charset="0"/>
              </a:rPr>
              <a:t>tác</a:t>
            </a:r>
            <a:r>
              <a:rPr lang="en-US" dirty="0" smtClean="0">
                <a:latin typeface="Raleway" panose="020B0604020202020204" charset="0"/>
              </a:rPr>
              <a:t> </a:t>
            </a:r>
            <a:r>
              <a:rPr lang="en-US" dirty="0" err="1" smtClean="0">
                <a:latin typeface="Raleway" panose="020B0604020202020204" charset="0"/>
              </a:rPr>
              <a:t>giữa</a:t>
            </a:r>
            <a:r>
              <a:rPr lang="en-US" dirty="0" smtClean="0">
                <a:latin typeface="Raleway" panose="020B0604020202020204" charset="0"/>
              </a:rPr>
              <a:t> </a:t>
            </a:r>
            <a:r>
              <a:rPr lang="en-US" dirty="0" err="1" smtClean="0">
                <a:latin typeface="Raleway" panose="020B0604020202020204" charset="0"/>
              </a:rPr>
              <a:t>người</a:t>
            </a:r>
            <a:r>
              <a:rPr lang="en-US" dirty="0" smtClean="0">
                <a:latin typeface="Raleway" panose="020B0604020202020204" charset="0"/>
              </a:rPr>
              <a:t> </a:t>
            </a:r>
            <a:r>
              <a:rPr lang="en-US" dirty="0" err="1" smtClean="0">
                <a:latin typeface="Raleway" panose="020B0604020202020204" charset="0"/>
              </a:rPr>
              <a:t>dùng</a:t>
            </a:r>
            <a:r>
              <a:rPr lang="en-US" dirty="0" smtClean="0">
                <a:latin typeface="Raleway" panose="020B0604020202020204" charset="0"/>
              </a:rPr>
              <a:t> ES </a:t>
            </a:r>
            <a:r>
              <a:rPr lang="en-US" dirty="0" err="1" smtClean="0">
                <a:latin typeface="Raleway" panose="020B0604020202020204" charset="0"/>
              </a:rPr>
              <a:t>với</a:t>
            </a:r>
            <a:r>
              <a:rPr lang="en-US" dirty="0" smtClean="0">
                <a:latin typeface="Raleway" panose="020B0604020202020204" charset="0"/>
              </a:rPr>
              <a:t> ES </a:t>
            </a:r>
            <a:r>
              <a:rPr lang="en-US" dirty="0" err="1" smtClean="0">
                <a:latin typeface="Raleway" panose="020B0604020202020204" charset="0"/>
              </a:rPr>
              <a:t>để</a:t>
            </a:r>
            <a:r>
              <a:rPr lang="en-US" dirty="0" smtClean="0">
                <a:latin typeface="Raleway" panose="020B0604020202020204" charset="0"/>
              </a:rPr>
              <a:t> </a:t>
            </a:r>
            <a:r>
              <a:rPr lang="en-US" dirty="0" err="1" smtClean="0">
                <a:latin typeface="Raleway" panose="020B0604020202020204" charset="0"/>
              </a:rPr>
              <a:t>tìm</a:t>
            </a:r>
            <a:r>
              <a:rPr lang="en-US" dirty="0" smtClean="0">
                <a:latin typeface="Raleway" panose="020B0604020202020204" charset="0"/>
              </a:rPr>
              <a:t> </a:t>
            </a:r>
            <a:r>
              <a:rPr lang="en-US" dirty="0" err="1" smtClean="0">
                <a:latin typeface="Raleway" panose="020B0604020202020204" charset="0"/>
              </a:rPr>
              <a:t>ra</a:t>
            </a:r>
            <a:r>
              <a:rPr lang="en-US" dirty="0" smtClean="0">
                <a:latin typeface="Raleway" panose="020B0604020202020204" charset="0"/>
              </a:rPr>
              <a:t> </a:t>
            </a:r>
            <a:r>
              <a:rPr lang="en-US" dirty="0" err="1" smtClean="0">
                <a:latin typeface="Raleway" panose="020B0604020202020204" charset="0"/>
              </a:rPr>
              <a:t>giải</a:t>
            </a:r>
            <a:r>
              <a:rPr lang="en-US" dirty="0" smtClean="0">
                <a:latin typeface="Raleway" panose="020B0604020202020204" charset="0"/>
              </a:rPr>
              <a:t> </a:t>
            </a:r>
            <a:r>
              <a:rPr lang="en-US" dirty="0" err="1" smtClean="0">
                <a:latin typeface="Raleway" panose="020B0604020202020204" charset="0"/>
              </a:rPr>
              <a:t>pháp</a:t>
            </a:r>
            <a:r>
              <a:rPr lang="en-US" dirty="0" smtClean="0">
                <a:latin typeface="Raleway" panose="020B0604020202020204" charset="0"/>
              </a:rPr>
              <a:t>. UI </a:t>
            </a:r>
            <a:r>
              <a:rPr lang="en-US" dirty="0" err="1" smtClean="0">
                <a:latin typeface="Raleway" panose="020B0604020202020204" charset="0"/>
              </a:rPr>
              <a:t>sẽ</a:t>
            </a:r>
            <a:r>
              <a:rPr lang="en-US" dirty="0" smtClean="0">
                <a:latin typeface="Raleway" panose="020B0604020202020204" charset="0"/>
              </a:rPr>
              <a:t> </a:t>
            </a:r>
            <a:r>
              <a:rPr lang="en-US" dirty="0" err="1" smtClean="0">
                <a:latin typeface="Raleway" panose="020B0604020202020204" charset="0"/>
              </a:rPr>
              <a:t>sử</a:t>
            </a:r>
            <a:r>
              <a:rPr lang="en-US" dirty="0" smtClean="0">
                <a:latin typeface="Raleway" panose="020B0604020202020204" charset="0"/>
              </a:rPr>
              <a:t> </a:t>
            </a:r>
            <a:r>
              <a:rPr lang="en-US" dirty="0" err="1" smtClean="0">
                <a:latin typeface="Raleway" panose="020B0604020202020204" charset="0"/>
              </a:rPr>
              <a:t>dụng</a:t>
            </a:r>
            <a:r>
              <a:rPr lang="en-US" dirty="0" smtClean="0">
                <a:latin typeface="Raleway" panose="020B0604020202020204" charset="0"/>
              </a:rPr>
              <a:t> </a:t>
            </a:r>
            <a:r>
              <a:rPr lang="en-US" dirty="0" err="1" smtClean="0">
                <a:latin typeface="Raleway" panose="020B0604020202020204" charset="0"/>
              </a:rPr>
              <a:t>một</a:t>
            </a:r>
            <a:r>
              <a:rPr lang="en-US" dirty="0" smtClean="0">
                <a:latin typeface="Raleway" panose="020B0604020202020204" charset="0"/>
              </a:rPr>
              <a:t> </a:t>
            </a:r>
            <a:r>
              <a:rPr lang="en-US" dirty="0" err="1" smtClean="0">
                <a:latin typeface="Raleway" panose="020B0604020202020204" charset="0"/>
              </a:rPr>
              <a:t>cách</a:t>
            </a:r>
            <a:r>
              <a:rPr lang="en-US" dirty="0" smtClean="0">
                <a:latin typeface="Raleway" panose="020B0604020202020204" charset="0"/>
              </a:rPr>
              <a:t> </a:t>
            </a:r>
            <a:r>
              <a:rPr lang="en-US" dirty="0" err="1" smtClean="0">
                <a:latin typeface="Raleway" panose="020B0604020202020204" charset="0"/>
              </a:rPr>
              <a:t>hiệu</a:t>
            </a:r>
            <a:r>
              <a:rPr lang="en-US" dirty="0" smtClean="0">
                <a:latin typeface="Raleway" panose="020B0604020202020204" charset="0"/>
              </a:rPr>
              <a:t> </a:t>
            </a:r>
            <a:r>
              <a:rPr lang="en-US" dirty="0" err="1" smtClean="0">
                <a:latin typeface="Raleway" panose="020B0604020202020204" charset="0"/>
              </a:rPr>
              <a:t>quả</a:t>
            </a:r>
            <a:r>
              <a:rPr lang="en-US" dirty="0" smtClean="0">
                <a:latin typeface="Raleway" panose="020B0604020202020204" charset="0"/>
              </a:rPr>
              <a:t> </a:t>
            </a:r>
            <a:r>
              <a:rPr lang="en-US" dirty="0" err="1" smtClean="0">
                <a:latin typeface="Raleway" panose="020B0604020202020204" charset="0"/>
              </a:rPr>
              <a:t>dữ</a:t>
            </a:r>
            <a:r>
              <a:rPr lang="en-US" dirty="0" smtClean="0">
                <a:latin typeface="Raleway" panose="020B0604020202020204" charset="0"/>
              </a:rPr>
              <a:t> </a:t>
            </a:r>
            <a:r>
              <a:rPr lang="en-US" dirty="0" err="1" smtClean="0">
                <a:latin typeface="Raleway" panose="020B0604020202020204" charset="0"/>
              </a:rPr>
              <a:t>liệu</a:t>
            </a:r>
            <a:r>
              <a:rPr lang="en-US" dirty="0" smtClean="0">
                <a:latin typeface="Raleway" panose="020B0604020202020204" charset="0"/>
              </a:rPr>
              <a:t> </a:t>
            </a:r>
            <a:r>
              <a:rPr lang="en-US" dirty="0" err="1" smtClean="0">
                <a:latin typeface="Raleway" panose="020B0604020202020204" charset="0"/>
              </a:rPr>
              <a:t>đầu</a:t>
            </a:r>
            <a:r>
              <a:rPr lang="en-US" dirty="0" smtClean="0">
                <a:latin typeface="Raleway" panose="020B0604020202020204" charset="0"/>
              </a:rPr>
              <a:t> </a:t>
            </a:r>
            <a:r>
              <a:rPr lang="en-US" dirty="0" err="1" smtClean="0">
                <a:latin typeface="Raleway" panose="020B0604020202020204" charset="0"/>
              </a:rPr>
              <a:t>vào</a:t>
            </a:r>
            <a:r>
              <a:rPr lang="en-US" dirty="0" smtClean="0">
                <a:latin typeface="Raleway" panose="020B0604020202020204" charset="0"/>
              </a:rPr>
              <a:t> </a:t>
            </a:r>
            <a:r>
              <a:rPr lang="en-US" dirty="0" err="1" smtClean="0">
                <a:latin typeface="Raleway" panose="020B0604020202020204" charset="0"/>
              </a:rPr>
              <a:t>người</a:t>
            </a:r>
            <a:r>
              <a:rPr lang="en-US" dirty="0" smtClean="0">
                <a:latin typeface="Raleway" panose="020B0604020202020204" charset="0"/>
              </a:rPr>
              <a:t> </a:t>
            </a:r>
            <a:r>
              <a:rPr lang="en-US" dirty="0" err="1" smtClean="0">
                <a:latin typeface="Raleway" panose="020B0604020202020204" charset="0"/>
              </a:rPr>
              <a:t>sử</a:t>
            </a:r>
            <a:r>
              <a:rPr lang="en-US" dirty="0" smtClean="0">
                <a:latin typeface="Raleway" panose="020B0604020202020204" charset="0"/>
              </a:rPr>
              <a:t> </a:t>
            </a:r>
            <a:r>
              <a:rPr lang="en-US" dirty="0" err="1" smtClean="0">
                <a:latin typeface="Raleway" panose="020B0604020202020204" charset="0"/>
              </a:rPr>
              <a:t>dụng</a:t>
            </a:r>
            <a:r>
              <a:rPr lang="en-US" dirty="0" smtClean="0">
                <a:latin typeface="Raleway" panose="020B0604020202020204" charset="0"/>
              </a:rPr>
              <a:t> </a:t>
            </a:r>
            <a:r>
              <a:rPr lang="en-US" dirty="0" err="1" smtClean="0">
                <a:latin typeface="Raleway" panose="020B0604020202020204" charset="0"/>
              </a:rPr>
              <a:t>đưa</a:t>
            </a:r>
            <a:r>
              <a:rPr lang="en-US" dirty="0" smtClean="0">
                <a:latin typeface="Raleway" panose="020B0604020202020204" charset="0"/>
              </a:rPr>
              <a:t> </a:t>
            </a:r>
            <a:r>
              <a:rPr lang="en-US" dirty="0" err="1" smtClean="0">
                <a:latin typeface="Raleway" panose="020B0604020202020204" charset="0"/>
              </a:rPr>
              <a:t>ra</a:t>
            </a:r>
            <a:r>
              <a:rPr lang="en-US" dirty="0" smtClean="0">
                <a:latin typeface="Raleway" panose="020B0604020202020204" charset="0"/>
              </a:rPr>
              <a:t> </a:t>
            </a:r>
            <a:r>
              <a:rPr lang="en-US" dirty="0" err="1" smtClean="0">
                <a:latin typeface="Raleway" panose="020B0604020202020204" charset="0"/>
              </a:rPr>
              <a:t>để</a:t>
            </a:r>
            <a:r>
              <a:rPr lang="en-US" dirty="0" smtClean="0">
                <a:latin typeface="Raleway" panose="020B0604020202020204" charset="0"/>
              </a:rPr>
              <a:t> </a:t>
            </a:r>
            <a:r>
              <a:rPr lang="en-US" dirty="0" err="1" smtClean="0">
                <a:latin typeface="Raleway" panose="020B0604020202020204" charset="0"/>
              </a:rPr>
              <a:t>giải</a:t>
            </a:r>
            <a:r>
              <a:rPr lang="en-US" dirty="0" smtClean="0">
                <a:latin typeface="Raleway" panose="020B0604020202020204" charset="0"/>
              </a:rPr>
              <a:t> </a:t>
            </a:r>
            <a:r>
              <a:rPr lang="en-US" dirty="0" err="1" smtClean="0">
                <a:latin typeface="Raleway" panose="020B0604020202020204" charset="0"/>
              </a:rPr>
              <a:t>pháp</a:t>
            </a:r>
            <a:r>
              <a:rPr lang="en-US" dirty="0" smtClean="0">
                <a:latin typeface="Raleway" panose="020B0604020202020204" charset="0"/>
              </a:rPr>
              <a:t> </a:t>
            </a:r>
            <a:r>
              <a:rPr lang="en-US" dirty="0" err="1" smtClean="0">
                <a:latin typeface="Raleway" panose="020B0604020202020204" charset="0"/>
              </a:rPr>
              <a:t>dưới</a:t>
            </a:r>
            <a:r>
              <a:rPr lang="en-US" dirty="0" smtClean="0">
                <a:latin typeface="Raleway" panose="020B0604020202020204" charset="0"/>
              </a:rPr>
              <a:t> </a:t>
            </a:r>
            <a:r>
              <a:rPr lang="en-US" dirty="0" err="1" smtClean="0">
                <a:latin typeface="Raleway" panose="020B0604020202020204" charset="0"/>
              </a:rPr>
              <a:t>dạng</a:t>
            </a:r>
            <a:r>
              <a:rPr lang="en-US" dirty="0" smtClean="0">
                <a:latin typeface="Raleway" panose="020B0604020202020204" charset="0"/>
              </a:rPr>
              <a:t> </a:t>
            </a:r>
            <a:r>
              <a:rPr lang="en-US" dirty="0" err="1" smtClean="0">
                <a:latin typeface="Raleway" panose="020B0604020202020204" charset="0"/>
              </a:rPr>
              <a:t>thân</a:t>
            </a:r>
            <a:r>
              <a:rPr lang="en-US" dirty="0" smtClean="0">
                <a:latin typeface="Raleway" panose="020B0604020202020204" charset="0"/>
              </a:rPr>
              <a:t> </a:t>
            </a:r>
            <a:r>
              <a:rPr lang="en-US" dirty="0" err="1" smtClean="0">
                <a:latin typeface="Raleway" panose="020B0604020202020204" charset="0"/>
              </a:rPr>
              <a:t>thiện</a:t>
            </a:r>
            <a:r>
              <a:rPr lang="en-US" dirty="0" smtClean="0">
                <a:latin typeface="Raleway" panose="020B0604020202020204" charset="0"/>
              </a:rPr>
              <a:t> </a:t>
            </a:r>
            <a:r>
              <a:rPr lang="en-US" dirty="0" err="1" smtClean="0">
                <a:latin typeface="Raleway" panose="020B0604020202020204" charset="0"/>
              </a:rPr>
              <a:t>nhất</a:t>
            </a:r>
            <a:r>
              <a:rPr lang="en-US" dirty="0" smtClean="0">
                <a:latin typeface="Raleway" panose="020B0604020202020204" charset="0"/>
              </a:rPr>
              <a:t> </a:t>
            </a:r>
            <a:r>
              <a:rPr lang="en-US" dirty="0" err="1" smtClean="0">
                <a:latin typeface="Raleway" panose="020B0604020202020204" charset="0"/>
              </a:rPr>
              <a:t>với</a:t>
            </a:r>
            <a:r>
              <a:rPr lang="en-US" dirty="0" smtClean="0">
                <a:latin typeface="Raleway" panose="020B0604020202020204" charset="0"/>
              </a:rPr>
              <a:t> </a:t>
            </a:r>
            <a:r>
              <a:rPr lang="en-US" dirty="0" err="1" smtClean="0">
                <a:latin typeface="Raleway" panose="020B0604020202020204" charset="0"/>
              </a:rPr>
              <a:t>người</a:t>
            </a:r>
            <a:r>
              <a:rPr lang="en-US" dirty="0" smtClean="0">
                <a:latin typeface="Raleway" panose="020B0604020202020204" charset="0"/>
              </a:rPr>
              <a:t> </a:t>
            </a:r>
            <a:r>
              <a:rPr lang="en-US" dirty="0" err="1" smtClean="0">
                <a:latin typeface="Raleway" panose="020B0604020202020204" charset="0"/>
              </a:rPr>
              <a:t>sử</a:t>
            </a:r>
            <a:r>
              <a:rPr lang="en-US" dirty="0" smtClean="0">
                <a:latin typeface="Raleway" panose="020B0604020202020204" charset="0"/>
              </a:rPr>
              <a:t> </a:t>
            </a:r>
            <a:r>
              <a:rPr lang="en-US" dirty="0" err="1" smtClean="0">
                <a:latin typeface="Raleway" panose="020B0604020202020204" charset="0"/>
              </a:rPr>
              <a:t>dụng</a:t>
            </a:r>
            <a:r>
              <a:rPr lang="en-US" dirty="0" smtClean="0">
                <a:latin typeface="Raleway" panose="020B0604020202020204" charset="0"/>
              </a:rPr>
              <a:t>, </a:t>
            </a:r>
            <a:r>
              <a:rPr lang="en-US" dirty="0" err="1" smtClean="0">
                <a:latin typeface="Raleway" panose="020B0604020202020204" charset="0"/>
              </a:rPr>
              <a:t>giúp</a:t>
            </a:r>
            <a:r>
              <a:rPr lang="en-US" dirty="0" smtClean="0">
                <a:latin typeface="Raleway" panose="020B0604020202020204" charset="0"/>
              </a:rPr>
              <a:t> </a:t>
            </a:r>
            <a:r>
              <a:rPr lang="en-US" dirty="0" err="1" smtClean="0">
                <a:latin typeface="Raleway" panose="020B0604020202020204" charset="0"/>
              </a:rPr>
              <a:t>họ</a:t>
            </a:r>
            <a:r>
              <a:rPr lang="en-US" dirty="0" smtClean="0">
                <a:latin typeface="Raleway" panose="020B0604020202020204" charset="0"/>
              </a:rPr>
              <a:t> </a:t>
            </a:r>
            <a:r>
              <a:rPr lang="en-US" dirty="0" err="1" smtClean="0">
                <a:latin typeface="Raleway" panose="020B0604020202020204" charset="0"/>
              </a:rPr>
              <a:t>hoàn</a:t>
            </a:r>
            <a:r>
              <a:rPr lang="en-US" dirty="0" smtClean="0">
                <a:latin typeface="Raleway" panose="020B0604020202020204" charset="0"/>
              </a:rPr>
              <a:t> </a:t>
            </a:r>
            <a:r>
              <a:rPr lang="en-US" dirty="0" err="1" smtClean="0">
                <a:latin typeface="Raleway" panose="020B0604020202020204" charset="0"/>
              </a:rPr>
              <a:t>thành</a:t>
            </a:r>
            <a:r>
              <a:rPr lang="en-US" dirty="0" smtClean="0">
                <a:latin typeface="Raleway" panose="020B0604020202020204" charset="0"/>
              </a:rPr>
              <a:t> </a:t>
            </a:r>
            <a:r>
              <a:rPr lang="en-US" dirty="0" err="1" smtClean="0">
                <a:latin typeface="Raleway" panose="020B0604020202020204" charset="0"/>
              </a:rPr>
              <a:t>nhiệm</a:t>
            </a:r>
            <a:r>
              <a:rPr lang="en-US" dirty="0" smtClean="0">
                <a:latin typeface="Raleway" panose="020B0604020202020204" charset="0"/>
              </a:rPr>
              <a:t> </a:t>
            </a:r>
            <a:r>
              <a:rPr lang="en-US" dirty="0" err="1" smtClean="0">
                <a:latin typeface="Raleway" panose="020B0604020202020204" charset="0"/>
              </a:rPr>
              <a:t>vụ</a:t>
            </a:r>
            <a:r>
              <a:rPr lang="en-US" dirty="0" smtClean="0">
                <a:latin typeface="Raleway" panose="020B0604020202020204" charset="0"/>
              </a:rPr>
              <a:t> </a:t>
            </a:r>
            <a:r>
              <a:rPr lang="en-US" dirty="0" err="1" smtClean="0">
                <a:latin typeface="Raleway" panose="020B0604020202020204" charset="0"/>
              </a:rPr>
              <a:t>của</a:t>
            </a:r>
            <a:r>
              <a:rPr lang="en-US" dirty="0" smtClean="0">
                <a:latin typeface="Raleway" panose="020B0604020202020204" charset="0"/>
              </a:rPr>
              <a:t> </a:t>
            </a:r>
            <a:r>
              <a:rPr lang="en-US" dirty="0" err="1" smtClean="0">
                <a:latin typeface="Raleway" panose="020B0604020202020204" charset="0"/>
              </a:rPr>
              <a:t>họ</a:t>
            </a:r>
            <a:r>
              <a:rPr lang="en-US" dirty="0" smtClean="0">
                <a:latin typeface="Raleway" panose="020B0604020202020204" charset="0"/>
              </a:rPr>
              <a:t> </a:t>
            </a:r>
            <a:r>
              <a:rPr lang="en-US" dirty="0" err="1" smtClean="0">
                <a:latin typeface="Raleway" panose="020B0604020202020204" charset="0"/>
              </a:rPr>
              <a:t>theo</a:t>
            </a:r>
            <a:r>
              <a:rPr lang="en-US" dirty="0" smtClean="0">
                <a:latin typeface="Raleway" panose="020B0604020202020204" charset="0"/>
              </a:rPr>
              <a:t> </a:t>
            </a:r>
            <a:r>
              <a:rPr lang="en-US" dirty="0" err="1" smtClean="0">
                <a:latin typeface="Raleway" panose="020B0604020202020204" charset="0"/>
              </a:rPr>
              <a:t>một</a:t>
            </a:r>
            <a:r>
              <a:rPr lang="en-US" dirty="0" smtClean="0">
                <a:latin typeface="Raleway" panose="020B0604020202020204" charset="0"/>
              </a:rPr>
              <a:t> </a:t>
            </a:r>
            <a:r>
              <a:rPr lang="en-US" dirty="0" err="1" smtClean="0">
                <a:latin typeface="Raleway" panose="020B0604020202020204" charset="0"/>
              </a:rPr>
              <a:t>cách</a:t>
            </a:r>
            <a:r>
              <a:rPr lang="en-US" dirty="0" smtClean="0">
                <a:latin typeface="Raleway" panose="020B0604020202020204" charset="0"/>
              </a:rPr>
              <a:t> </a:t>
            </a:r>
            <a:r>
              <a:rPr lang="en-US" dirty="0" err="1" smtClean="0">
                <a:latin typeface="Raleway" panose="020B0604020202020204" charset="0"/>
              </a:rPr>
              <a:t>ngắn</a:t>
            </a:r>
            <a:r>
              <a:rPr lang="en-US" dirty="0" smtClean="0">
                <a:latin typeface="Raleway" panose="020B0604020202020204" charset="0"/>
              </a:rPr>
              <a:t> </a:t>
            </a:r>
            <a:r>
              <a:rPr lang="en-US" dirty="0" err="1" smtClean="0">
                <a:latin typeface="Raleway" panose="020B0604020202020204" charset="0"/>
              </a:rPr>
              <a:t>nhất</a:t>
            </a:r>
            <a:r>
              <a:rPr lang="en-US" dirty="0" smtClean="0">
                <a:latin typeface="Raleway" panose="020B0604020202020204" charset="0"/>
              </a:rPr>
              <a:t> </a:t>
            </a:r>
            <a:r>
              <a:rPr lang="en-US" dirty="0" err="1" smtClean="0">
                <a:latin typeface="Raleway" panose="020B0604020202020204" charset="0"/>
              </a:rPr>
              <a:t>có</a:t>
            </a:r>
            <a:r>
              <a:rPr lang="en-US" dirty="0" smtClean="0">
                <a:latin typeface="Raleway" panose="020B0604020202020204" charset="0"/>
              </a:rPr>
              <a:t> </a:t>
            </a:r>
            <a:r>
              <a:rPr lang="en-US" dirty="0" err="1" smtClean="0">
                <a:latin typeface="Raleway" panose="020B0604020202020204" charset="0"/>
              </a:rPr>
              <a:t>thể</a:t>
            </a:r>
            <a:r>
              <a:rPr lang="en-US" dirty="0" smtClean="0">
                <a:latin typeface="Raleway" panose="020B0604020202020204" charset="0"/>
              </a:rPr>
              <a:t>.</a:t>
            </a:r>
          </a:p>
          <a:p>
            <a:endParaRPr lang="en-US" dirty="0" smtClean="0">
              <a:latin typeface="Raleway" panose="020B0604020202020204" charset="0"/>
            </a:endParaRPr>
          </a:p>
          <a:p>
            <a:r>
              <a:rPr lang="en-US" dirty="0" err="1" smtClean="0">
                <a:latin typeface="Raleway" panose="020B0604020202020204" charset="0"/>
                <a:ea typeface="Times New Roman" panose="02020603050405020304" pitchFamily="18" charset="0"/>
              </a:rPr>
              <a:t>Knowleged</a:t>
            </a:r>
            <a:r>
              <a:rPr lang="en-US" dirty="0" smtClean="0">
                <a:latin typeface="Raleway" panose="020B0604020202020204" charset="0"/>
                <a:ea typeface="Times New Roman" panose="02020603050405020304" pitchFamily="18" charset="0"/>
              </a:rPr>
              <a:t> Base </a:t>
            </a:r>
            <a:r>
              <a:rPr lang="en-US" dirty="0" err="1" smtClean="0">
                <a:latin typeface="Raleway" panose="020B0604020202020204" charset="0"/>
                <a:ea typeface="Times New Roman" panose="02020603050405020304" pitchFamily="18" charset="0"/>
              </a:rPr>
              <a:t>là</a:t>
            </a:r>
            <a:r>
              <a:rPr lang="en-US" dirty="0" smtClean="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nơi</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lưu</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trữ</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tất</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cả</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các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kiến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thức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chuyên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môn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và</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quy</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tắc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được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sử</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dụng</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để</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giải</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quyết</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các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vấn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đề</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trong</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một</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lĩnh</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vực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cụ</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thể</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Các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kiến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thức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này</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thường</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được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thu</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thập</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từ</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các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chuyên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gia</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trong</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lĩnh</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vực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đó</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và</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được</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biểu</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diễn</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dưới</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dạng</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quy</a:t>
            </a:r>
            <a:r>
              <a:rPr lang="en-US" dirty="0">
                <a:latin typeface="Raleway" panose="020B0604020202020204" charset="0"/>
                <a:ea typeface="Times New Roman" panose="02020603050405020304" pitchFamily="18" charset="0"/>
              </a:rPr>
              <a:t> </a:t>
            </a:r>
            <a:r>
              <a:rPr lang="en-US" dirty="0" err="1">
                <a:latin typeface="Raleway" panose="020B0604020202020204" charset="0"/>
                <a:ea typeface="Times New Roman" panose="02020603050405020304" pitchFamily="18" charset="0"/>
              </a:rPr>
              <a:t>tắc</a:t>
            </a:r>
            <a:r>
              <a:rPr lang="en-US" dirty="0">
                <a:latin typeface="Raleway" panose="020B0604020202020204" charset="0"/>
                <a:ea typeface="Times New Roman" panose="02020603050405020304" pitchFamily="18" charset="0"/>
              </a:rPr>
              <a:t> IF-THEN.</a:t>
            </a:r>
          </a:p>
          <a:p>
            <a:endParaRPr lang="en-US" dirty="0" smtClean="0">
              <a:latin typeface="Raleway" panose="020B0604020202020204" charset="0"/>
            </a:endParaRPr>
          </a:p>
          <a:p>
            <a:r>
              <a:rPr lang="en-US" dirty="0" smtClean="0">
                <a:latin typeface="Raleway" panose="020B0604020202020204" charset="0"/>
                <a:ea typeface="Calibri" panose="020F0502020204030204" pitchFamily="34" charset="0"/>
                <a:cs typeface="Times New Roman" panose="02020603050405020304" pitchFamily="18" charset="0"/>
              </a:rPr>
              <a:t>Inference Engine </a:t>
            </a:r>
            <a:r>
              <a:rPr lang="en-US" dirty="0" err="1" smtClean="0">
                <a:latin typeface="Raleway" panose="020B0604020202020204" charset="0"/>
                <a:ea typeface="Calibri" panose="020F0502020204030204" pitchFamily="34" charset="0"/>
                <a:cs typeface="Times New Roman" panose="02020603050405020304" pitchFamily="18" charset="0"/>
              </a:rPr>
              <a:t>là</a:t>
            </a:r>
            <a:r>
              <a:rPr lang="en-US" dirty="0" smtClean="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trái</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tim</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của</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hệ</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chuyên</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gia</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nơi</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xử</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lý</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các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quy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tắc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từ</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cơ</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sở</a:t>
            </a:r>
            <a:r>
              <a:rPr lang="en-US" dirty="0">
                <a:latin typeface="Raleway" panose="020B0604020202020204" charset="0"/>
                <a:ea typeface="Calibri" panose="020F0502020204030204" pitchFamily="34" charset="0"/>
                <a:cs typeface="Times New Roman" panose="02020603050405020304" pitchFamily="18" charset="0"/>
              </a:rPr>
              <a:t> tri </a:t>
            </a:r>
            <a:r>
              <a:rPr lang="en-US" dirty="0" err="1">
                <a:latin typeface="Raleway" panose="020B0604020202020204" charset="0"/>
                <a:ea typeface="Calibri" panose="020F0502020204030204" pitchFamily="34" charset="0"/>
                <a:cs typeface="Times New Roman" panose="02020603050405020304" pitchFamily="18" charset="0"/>
              </a:rPr>
              <a:t>thức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để</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ra</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kết</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quả</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và</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đưa</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ra</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quyết</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định</a:t>
            </a:r>
            <a:r>
              <a:rPr lang="en-US" dirty="0">
                <a:latin typeface="Raleway" panose="020B0604020202020204" charset="0"/>
                <a:ea typeface="Calibri" panose="020F0502020204030204" pitchFamily="34" charset="0"/>
                <a:cs typeface="Times New Roman" panose="02020603050405020304" pitchFamily="18" charset="0"/>
              </a:rPr>
              <a:t>. Engine </a:t>
            </a:r>
            <a:r>
              <a:rPr lang="en-US" dirty="0" err="1">
                <a:latin typeface="Raleway" panose="020B0604020202020204" charset="0"/>
                <a:ea typeface="Calibri" panose="020F0502020204030204" pitchFamily="34" charset="0"/>
                <a:cs typeface="Times New Roman" panose="02020603050405020304" pitchFamily="18" charset="0"/>
              </a:rPr>
              <a:t>suy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luận</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sử</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dụng</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các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kỹ</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thuật</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luận</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như</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luận</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tiến</a:t>
            </a:r>
            <a:r>
              <a:rPr lang="en-US" dirty="0">
                <a:latin typeface="Raleway" panose="020B0604020202020204" charset="0"/>
                <a:ea typeface="Calibri" panose="020F0502020204030204" pitchFamily="34" charset="0"/>
                <a:cs typeface="Times New Roman" panose="02020603050405020304" pitchFamily="18" charset="0"/>
              </a:rPr>
              <a:t> (forward chaining) </a:t>
            </a:r>
            <a:r>
              <a:rPr lang="en-US" dirty="0" err="1">
                <a:latin typeface="Raleway" panose="020B0604020202020204" charset="0"/>
                <a:ea typeface="Calibri" panose="020F0502020204030204" pitchFamily="34" charset="0"/>
                <a:cs typeface="Times New Roman" panose="02020603050405020304" pitchFamily="18" charset="0"/>
              </a:rPr>
              <a:t>hoặc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suy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luận</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lùi</a:t>
            </a:r>
            <a:r>
              <a:rPr lang="en-US" dirty="0">
                <a:latin typeface="Raleway" panose="020B0604020202020204" charset="0"/>
                <a:ea typeface="Calibri" panose="020F0502020204030204" pitchFamily="34" charset="0"/>
                <a:cs typeface="Times New Roman" panose="02020603050405020304" pitchFamily="18" charset="0"/>
              </a:rPr>
              <a:t> (backward chaining) </a:t>
            </a:r>
            <a:r>
              <a:rPr lang="en-US" dirty="0" err="1">
                <a:latin typeface="Raleway" panose="020B0604020202020204" charset="0"/>
                <a:ea typeface="Calibri" panose="020F0502020204030204" pitchFamily="34" charset="0"/>
                <a:cs typeface="Times New Roman" panose="02020603050405020304" pitchFamily="18" charset="0"/>
              </a:rPr>
              <a:t>để</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tìm</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kiếm</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và</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áp</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dụng</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các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quy</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tắc</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phù</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hợp</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với</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tình</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huống</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a:latin typeface="Raleway" panose="020B0604020202020204" charset="0"/>
                <a:ea typeface="Calibri" panose="020F0502020204030204" pitchFamily="34" charset="0"/>
                <a:cs typeface="Times New Roman" panose="02020603050405020304" pitchFamily="18" charset="0"/>
              </a:rPr>
              <a:t>cụ</a:t>
            </a:r>
            <a:r>
              <a:rPr lang="en-US" dirty="0">
                <a:latin typeface="Raleway" panose="020B0604020202020204" charset="0"/>
                <a:ea typeface="Calibri" panose="020F0502020204030204" pitchFamily="34" charset="0"/>
                <a:cs typeface="Times New Roman" panose="02020603050405020304" pitchFamily="18" charset="0"/>
              </a:rPr>
              <a:t> </a:t>
            </a:r>
            <a:r>
              <a:rPr lang="en-US" dirty="0" err="1" smtClean="0">
                <a:latin typeface="Raleway" panose="020B0604020202020204" charset="0"/>
                <a:ea typeface="Calibri" panose="020F0502020204030204" pitchFamily="34" charset="0"/>
                <a:cs typeface="Times New Roman" panose="02020603050405020304" pitchFamily="18" charset="0"/>
              </a:rPr>
              <a:t>thể</a:t>
            </a:r>
            <a:endParaRPr lang="en-US" dirty="0" smtClean="0">
              <a:latin typeface="Raleway" panose="020B0604020202020204" charset="0"/>
              <a:ea typeface="Calibri" panose="020F0502020204030204" pitchFamily="34" charset="0"/>
              <a:cs typeface="Times New Roman" panose="02020603050405020304" pitchFamily="18" charset="0"/>
            </a:endParaRPr>
          </a:p>
          <a:p>
            <a:endParaRPr lang="en-US" dirty="0">
              <a:latin typeface="Raleway" panose="020B0604020202020204" charset="0"/>
            </a:endParaRPr>
          </a:p>
          <a:p>
            <a:endParaRPr lang="en-US" dirty="0" smtClean="0">
              <a:latin typeface="Raleway" panose="020B0604020202020204" charset="0"/>
            </a:endParaRPr>
          </a:p>
          <a:p>
            <a:endParaRPr lang="en-US" dirty="0">
              <a:latin typeface="Raleway" panose="020B0604020202020204" charset="0"/>
            </a:endParaRPr>
          </a:p>
        </p:txBody>
      </p:sp>
    </p:spTree>
    <p:extLst>
      <p:ext uri="{BB962C8B-B14F-4D97-AF65-F5344CB8AC3E}">
        <p14:creationId xmlns:p14="http://schemas.microsoft.com/office/powerpoint/2010/main" val="2501663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937EB428-45BC-C6BD-3F1D-27A520F797D3}"/>
            </a:ext>
          </a:extLst>
        </p:cNvPr>
        <p:cNvGrpSpPr/>
        <p:nvPr/>
      </p:nvGrpSpPr>
      <p:grpSpPr>
        <a:xfrm>
          <a:off x="0" y="0"/>
          <a:ext cx="0" cy="0"/>
          <a:chOff x="0" y="0"/>
          <a:chExt cx="0" cy="0"/>
        </a:xfrm>
      </p:grpSpPr>
      <p:sp>
        <p:nvSpPr>
          <p:cNvPr id="472" name="Google Shape;472;p39">
            <a:extLst>
              <a:ext uri="{FF2B5EF4-FFF2-40B4-BE49-F238E27FC236}">
                <a16:creationId xmlns:a16="http://schemas.microsoft.com/office/drawing/2014/main" id="{1C350248-59DE-CBF8-3C3D-9A4CFED2D90D}"/>
              </a:ext>
            </a:extLst>
          </p:cNvPr>
          <p:cNvSpPr/>
          <p:nvPr/>
        </p:nvSpPr>
        <p:spPr>
          <a:xfrm>
            <a:off x="753042" y="1598629"/>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a:extLst>
              <a:ext uri="{FF2B5EF4-FFF2-40B4-BE49-F238E27FC236}">
                <a16:creationId xmlns:a16="http://schemas.microsoft.com/office/drawing/2014/main" id="{17A3FA0F-78A5-DC5C-0368-43195B790581}"/>
              </a:ext>
            </a:extLst>
          </p:cNvPr>
          <p:cNvSpPr/>
          <p:nvPr/>
        </p:nvSpPr>
        <p:spPr>
          <a:xfrm>
            <a:off x="2430792" y="1596567"/>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a:extLst>
              <a:ext uri="{FF2B5EF4-FFF2-40B4-BE49-F238E27FC236}">
                <a16:creationId xmlns:a16="http://schemas.microsoft.com/office/drawing/2014/main" id="{87FAE1E9-825D-9BFE-2E04-35CD63464851}"/>
              </a:ext>
            </a:extLst>
          </p:cNvPr>
          <p:cNvSpPr/>
          <p:nvPr/>
        </p:nvSpPr>
        <p:spPr>
          <a:xfrm>
            <a:off x="4117814" y="1598629"/>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a:extLst>
              <a:ext uri="{FF2B5EF4-FFF2-40B4-BE49-F238E27FC236}">
                <a16:creationId xmlns:a16="http://schemas.microsoft.com/office/drawing/2014/main" id="{A319CB95-BAE6-010E-85D3-5D84F533FB23}"/>
              </a:ext>
            </a:extLst>
          </p:cNvPr>
          <p:cNvSpPr/>
          <p:nvPr/>
        </p:nvSpPr>
        <p:spPr>
          <a:xfrm>
            <a:off x="6127352" y="1596567"/>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a:extLst>
              <a:ext uri="{FF2B5EF4-FFF2-40B4-BE49-F238E27FC236}">
                <a16:creationId xmlns:a16="http://schemas.microsoft.com/office/drawing/2014/main" id="{50FC7594-B46A-568A-C96E-C288B853F7DF}"/>
              </a:ext>
            </a:extLst>
          </p:cNvPr>
          <p:cNvSpPr txBox="1"/>
          <p:nvPr/>
        </p:nvSpPr>
        <p:spPr>
          <a:xfrm flipH="1">
            <a:off x="143892" y="2091989"/>
            <a:ext cx="1388464"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Raleway" pitchFamily="2" charset="0"/>
                <a:ea typeface="Open Sans"/>
                <a:cs typeface="Open Sans"/>
                <a:sym typeface="Open Sans"/>
              </a:rPr>
              <a:t>1. Xác định mục tiêu và phạm vi</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r>
              <a:rPr lang="en-US" sz="1200">
                <a:solidFill>
                  <a:schemeClr val="dk1"/>
                </a:solidFill>
                <a:latin typeface="Raleway" pitchFamily="2" charset="0"/>
                <a:ea typeface="Open Sans"/>
                <a:cs typeface="Open Sans"/>
                <a:sym typeface="Open Sans"/>
              </a:rPr>
              <a:t>bao gồm lựa chọn lĩnh vực chuyên môn và xác định các vấn đề cần giải quyết</a:t>
            </a:r>
          </a:p>
          <a:p>
            <a:pPr marL="0" lvl="0" indent="0" algn="ctr" rtl="0">
              <a:spcBef>
                <a:spcPts val="0"/>
              </a:spcBef>
              <a:spcAft>
                <a:spcPts val="0"/>
              </a:spcAft>
              <a:buNone/>
            </a:pPr>
            <a:endParaRPr lang="en-US" sz="1200">
              <a:solidFill>
                <a:schemeClr val="dk1"/>
              </a:solidFill>
              <a:latin typeface="Raleway" pitchFamily="2" charset="0"/>
              <a:ea typeface="Open Sans"/>
              <a:cs typeface="Open Sans"/>
              <a:sym typeface="Open Sans"/>
            </a:endParaRPr>
          </a:p>
        </p:txBody>
      </p:sp>
      <p:sp>
        <p:nvSpPr>
          <p:cNvPr id="477" name="Google Shape;477;p39">
            <a:extLst>
              <a:ext uri="{FF2B5EF4-FFF2-40B4-BE49-F238E27FC236}">
                <a16:creationId xmlns:a16="http://schemas.microsoft.com/office/drawing/2014/main" id="{148E5C63-1661-BB89-DC62-29DB6A4A538F}"/>
              </a:ext>
            </a:extLst>
          </p:cNvPr>
          <p:cNvSpPr txBox="1"/>
          <p:nvPr/>
        </p:nvSpPr>
        <p:spPr>
          <a:xfrm flipH="1">
            <a:off x="1734754" y="2131218"/>
            <a:ext cx="1566765" cy="6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Raleway" pitchFamily="2" charset="0"/>
                <a:ea typeface="Open Sans"/>
                <a:cs typeface="Open Sans"/>
                <a:sym typeface="Open Sans"/>
              </a:rPr>
              <a:t>2. Thu thập và biểu diễn tri thức</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r>
              <a:rPr lang="vi-VN" sz="1200">
                <a:solidFill>
                  <a:schemeClr val="dk1"/>
                </a:solidFill>
                <a:latin typeface="Raleway" pitchFamily="2" charset="0"/>
                <a:ea typeface="Open Sans"/>
                <a:cs typeface="Open Sans"/>
                <a:sym typeface="Open Sans"/>
              </a:rPr>
              <a:t>thu thập kiến thức chuyên môn từ các chuyên gia trong lĩnh vực đó và biểu diễn kiến thức dưới dạng quy tắc IF-THEN để xây dựng cơ sở tri thức</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p:txBody>
      </p:sp>
      <p:sp>
        <p:nvSpPr>
          <p:cNvPr id="478" name="Google Shape;478;p39">
            <a:extLst>
              <a:ext uri="{FF2B5EF4-FFF2-40B4-BE49-F238E27FC236}">
                <a16:creationId xmlns:a16="http://schemas.microsoft.com/office/drawing/2014/main" id="{95477B47-7A58-1C20-0578-669D78337EAF}"/>
              </a:ext>
            </a:extLst>
          </p:cNvPr>
          <p:cNvSpPr txBox="1"/>
          <p:nvPr/>
        </p:nvSpPr>
        <p:spPr>
          <a:xfrm flipH="1">
            <a:off x="3414965" y="2150208"/>
            <a:ext cx="1566765"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Raleway" pitchFamily="2" charset="0"/>
                <a:ea typeface="Open Sans"/>
                <a:cs typeface="Open Sans"/>
                <a:sym typeface="Open Sans"/>
              </a:rPr>
              <a:t>3. Thiết kế engine suy luận</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r>
              <a:rPr lang="vi-VN" sz="1200">
                <a:solidFill>
                  <a:schemeClr val="dk1"/>
                </a:solidFill>
                <a:latin typeface="Raleway" pitchFamily="2" charset="0"/>
                <a:ea typeface="Open Sans"/>
                <a:cs typeface="Open Sans"/>
                <a:sym typeface="Open Sans"/>
              </a:rPr>
              <a:t>xử lý các quy tắc từ cơ sở tri thức, suy ra kết quả và đưa ra quyết định phù hợp với tình huống cụ thể</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p:txBody>
      </p:sp>
      <p:sp>
        <p:nvSpPr>
          <p:cNvPr id="479" name="Google Shape;479;p39">
            <a:extLst>
              <a:ext uri="{FF2B5EF4-FFF2-40B4-BE49-F238E27FC236}">
                <a16:creationId xmlns:a16="http://schemas.microsoft.com/office/drawing/2014/main" id="{19D03FEE-CF7D-B74D-FFA2-82C9A406B779}"/>
              </a:ext>
            </a:extLst>
          </p:cNvPr>
          <p:cNvSpPr txBox="1"/>
          <p:nvPr/>
        </p:nvSpPr>
        <p:spPr>
          <a:xfrm flipH="1">
            <a:off x="5309352" y="2097442"/>
            <a:ext cx="1812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Raleway" pitchFamily="2" charset="0"/>
                <a:ea typeface="Open Sans"/>
                <a:cs typeface="Open Sans"/>
                <a:sym typeface="Open Sans"/>
              </a:rPr>
              <a:t>4. </a:t>
            </a:r>
            <a:r>
              <a:rPr lang="vi-VN" sz="1200" b="1">
                <a:solidFill>
                  <a:schemeClr val="dk1"/>
                </a:solidFill>
                <a:latin typeface="Raleway" pitchFamily="2" charset="0"/>
                <a:ea typeface="Open Sans"/>
                <a:cs typeface="Open Sans"/>
                <a:sym typeface="Open Sans"/>
              </a:rPr>
              <a:t>Thiết kế giao diện người d</a:t>
            </a:r>
            <a:r>
              <a:rPr lang="en-US" sz="1200" b="1">
                <a:solidFill>
                  <a:schemeClr val="dk1"/>
                </a:solidFill>
                <a:latin typeface="Raleway" pitchFamily="2" charset="0"/>
                <a:ea typeface="Open Sans"/>
                <a:cs typeface="Open Sans"/>
                <a:sym typeface="Open Sans"/>
              </a:rPr>
              <a:t>ù</a:t>
            </a:r>
            <a:r>
              <a:rPr lang="vi-VN" sz="1200" b="1">
                <a:solidFill>
                  <a:schemeClr val="dk1"/>
                </a:solidFill>
                <a:latin typeface="Raleway" pitchFamily="2" charset="0"/>
                <a:ea typeface="Open Sans"/>
                <a:cs typeface="Open Sans"/>
                <a:sym typeface="Open Sans"/>
              </a:rPr>
              <a:t>ng</a:t>
            </a: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r>
              <a:rPr lang="vi-VN" sz="1200">
                <a:solidFill>
                  <a:schemeClr val="dk1"/>
                </a:solidFill>
                <a:latin typeface="Raleway" pitchFamily="2" charset="0"/>
                <a:ea typeface="Open Sans"/>
                <a:cs typeface="Open Sans"/>
                <a:sym typeface="Open Sans"/>
              </a:rPr>
              <a:t>người dùng có thể tương tác với hệ thống một cách dễ dàng và hiệu quả</a:t>
            </a:r>
          </a:p>
          <a:p>
            <a:pPr marL="0" lvl="0" indent="0" algn="ctr" rtl="0">
              <a:spcBef>
                <a:spcPts val="0"/>
              </a:spcBef>
              <a:spcAft>
                <a:spcPts val="0"/>
              </a:spcAft>
              <a:buNone/>
            </a:pPr>
            <a:endParaRPr lang="vi-VN" sz="1200" b="1">
              <a:solidFill>
                <a:schemeClr val="dk1"/>
              </a:solidFill>
              <a:latin typeface="Raleway" pitchFamily="2" charset="0"/>
              <a:ea typeface="Open Sans"/>
              <a:cs typeface="Open Sans"/>
              <a:sym typeface="Open Sans"/>
            </a:endParaRPr>
          </a:p>
        </p:txBody>
      </p:sp>
      <p:cxnSp>
        <p:nvCxnSpPr>
          <p:cNvPr id="480" name="Google Shape;480;p39">
            <a:extLst>
              <a:ext uri="{FF2B5EF4-FFF2-40B4-BE49-F238E27FC236}">
                <a16:creationId xmlns:a16="http://schemas.microsoft.com/office/drawing/2014/main" id="{B1F7DD7A-ED3E-586C-C78C-E0A50FA53E63}"/>
              </a:ext>
            </a:extLst>
          </p:cNvPr>
          <p:cNvCxnSpPr>
            <a:stCxn id="472" idx="3"/>
            <a:endCxn id="473" idx="1"/>
          </p:cNvCxnSpPr>
          <p:nvPr/>
        </p:nvCxnSpPr>
        <p:spPr>
          <a:xfrm flipV="1">
            <a:off x="929442" y="1684767"/>
            <a:ext cx="1501350" cy="2062"/>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39">
            <a:extLst>
              <a:ext uri="{FF2B5EF4-FFF2-40B4-BE49-F238E27FC236}">
                <a16:creationId xmlns:a16="http://schemas.microsoft.com/office/drawing/2014/main" id="{12B42BDE-A1E9-870A-1182-1B08B6A8B9AA}"/>
              </a:ext>
            </a:extLst>
          </p:cNvPr>
          <p:cNvCxnSpPr>
            <a:stCxn id="473" idx="3"/>
            <a:endCxn id="474" idx="1"/>
          </p:cNvCxnSpPr>
          <p:nvPr/>
        </p:nvCxnSpPr>
        <p:spPr>
          <a:xfrm>
            <a:off x="2607192" y="1684767"/>
            <a:ext cx="1510622" cy="2062"/>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39">
            <a:extLst>
              <a:ext uri="{FF2B5EF4-FFF2-40B4-BE49-F238E27FC236}">
                <a16:creationId xmlns:a16="http://schemas.microsoft.com/office/drawing/2014/main" id="{B1433499-1477-5116-82FB-27DCA69B929D}"/>
              </a:ext>
            </a:extLst>
          </p:cNvPr>
          <p:cNvCxnSpPr>
            <a:cxnSpLocks/>
            <a:stCxn id="474" idx="3"/>
            <a:endCxn id="475" idx="1"/>
          </p:cNvCxnSpPr>
          <p:nvPr/>
        </p:nvCxnSpPr>
        <p:spPr>
          <a:xfrm flipV="1">
            <a:off x="4294214" y="1684767"/>
            <a:ext cx="1833138" cy="2062"/>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39">
            <a:extLst>
              <a:ext uri="{FF2B5EF4-FFF2-40B4-BE49-F238E27FC236}">
                <a16:creationId xmlns:a16="http://schemas.microsoft.com/office/drawing/2014/main" id="{A7A27350-063B-5AEC-DC8A-40BA6F383C05}"/>
              </a:ext>
            </a:extLst>
          </p:cNvPr>
          <p:cNvCxnSpPr>
            <a:cxnSpLocks/>
            <a:stCxn id="472" idx="2"/>
            <a:endCxn id="476" idx="0"/>
          </p:cNvCxnSpPr>
          <p:nvPr/>
        </p:nvCxnSpPr>
        <p:spPr>
          <a:xfrm flipH="1">
            <a:off x="838124" y="1775029"/>
            <a:ext cx="3118" cy="316960"/>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39">
            <a:extLst>
              <a:ext uri="{FF2B5EF4-FFF2-40B4-BE49-F238E27FC236}">
                <a16:creationId xmlns:a16="http://schemas.microsoft.com/office/drawing/2014/main" id="{ADE7BCD6-FF8C-E374-5133-6AB9F74168AC}"/>
              </a:ext>
            </a:extLst>
          </p:cNvPr>
          <p:cNvCxnSpPr>
            <a:cxnSpLocks/>
            <a:stCxn id="473" idx="2"/>
            <a:endCxn id="477" idx="0"/>
          </p:cNvCxnSpPr>
          <p:nvPr/>
        </p:nvCxnSpPr>
        <p:spPr>
          <a:xfrm flipH="1">
            <a:off x="2518136" y="1772967"/>
            <a:ext cx="856" cy="358251"/>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39">
            <a:extLst>
              <a:ext uri="{FF2B5EF4-FFF2-40B4-BE49-F238E27FC236}">
                <a16:creationId xmlns:a16="http://schemas.microsoft.com/office/drawing/2014/main" id="{5EB637FB-CF44-5EEA-CE98-3A8B3C5D41BC}"/>
              </a:ext>
            </a:extLst>
          </p:cNvPr>
          <p:cNvCxnSpPr>
            <a:cxnSpLocks/>
            <a:stCxn id="474" idx="2"/>
            <a:endCxn id="478" idx="0"/>
          </p:cNvCxnSpPr>
          <p:nvPr/>
        </p:nvCxnSpPr>
        <p:spPr>
          <a:xfrm flipH="1">
            <a:off x="4198347" y="1775029"/>
            <a:ext cx="7667" cy="375179"/>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39">
            <a:extLst>
              <a:ext uri="{FF2B5EF4-FFF2-40B4-BE49-F238E27FC236}">
                <a16:creationId xmlns:a16="http://schemas.microsoft.com/office/drawing/2014/main" id="{225CA3DD-7BEB-DD9A-16C0-D0EC3DAC2327}"/>
              </a:ext>
            </a:extLst>
          </p:cNvPr>
          <p:cNvCxnSpPr>
            <a:cxnSpLocks/>
            <a:stCxn id="475" idx="2"/>
            <a:endCxn id="479" idx="0"/>
          </p:cNvCxnSpPr>
          <p:nvPr/>
        </p:nvCxnSpPr>
        <p:spPr>
          <a:xfrm flipH="1">
            <a:off x="6215502" y="1772967"/>
            <a:ext cx="50" cy="324475"/>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9">
            <a:extLst>
              <a:ext uri="{FF2B5EF4-FFF2-40B4-BE49-F238E27FC236}">
                <a16:creationId xmlns:a16="http://schemas.microsoft.com/office/drawing/2014/main" id="{EC6FF8DE-E57F-199B-CF8C-3263B25777DF}"/>
              </a:ext>
            </a:extLst>
          </p:cNvPr>
          <p:cNvSpPr/>
          <p:nvPr/>
        </p:nvSpPr>
        <p:spPr>
          <a:xfrm>
            <a:off x="7960390" y="1598629"/>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a:extLst>
              <a:ext uri="{FF2B5EF4-FFF2-40B4-BE49-F238E27FC236}">
                <a16:creationId xmlns:a16="http://schemas.microsoft.com/office/drawing/2014/main" id="{13E88383-0675-0677-28F8-AFCD12AC258C}"/>
              </a:ext>
            </a:extLst>
          </p:cNvPr>
          <p:cNvSpPr txBox="1"/>
          <p:nvPr/>
        </p:nvSpPr>
        <p:spPr>
          <a:xfrm flipH="1">
            <a:off x="7285218" y="2105791"/>
            <a:ext cx="1518921"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Raleway" pitchFamily="2" charset="0"/>
                <a:ea typeface="Open Sans"/>
                <a:cs typeface="Open Sans"/>
                <a:sym typeface="Open Sans"/>
              </a:rPr>
              <a:t>5. Kiểm tra và đánh giá hệ thống</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a:p>
            <a:pPr marL="0" lvl="0" indent="0" algn="ctr" rtl="0">
              <a:spcBef>
                <a:spcPts val="0"/>
              </a:spcBef>
              <a:spcAft>
                <a:spcPts val="0"/>
              </a:spcAft>
              <a:buNone/>
            </a:pPr>
            <a:r>
              <a:rPr lang="vi-VN" sz="1200">
                <a:solidFill>
                  <a:schemeClr val="dk1"/>
                </a:solidFill>
                <a:latin typeface="Raleway" pitchFamily="2" charset="0"/>
                <a:ea typeface="Open Sans"/>
                <a:cs typeface="Open Sans"/>
                <a:sym typeface="Open Sans"/>
              </a:rPr>
              <a:t>đảm bảo rằng nó hoạt động đúng như mong đợi và đáp ứng yêu cầu của người dùng</a:t>
            </a:r>
          </a:p>
          <a:p>
            <a:pPr marL="0" lvl="0" indent="0" algn="ctr" rtl="0">
              <a:spcBef>
                <a:spcPts val="0"/>
              </a:spcBef>
              <a:spcAft>
                <a:spcPts val="0"/>
              </a:spcAft>
              <a:buNone/>
            </a:pPr>
            <a:endParaRPr lang="en-US" sz="1200" b="1">
              <a:solidFill>
                <a:schemeClr val="dk1"/>
              </a:solidFill>
              <a:latin typeface="Raleway" pitchFamily="2" charset="0"/>
              <a:ea typeface="Open Sans"/>
              <a:cs typeface="Open Sans"/>
              <a:sym typeface="Open Sans"/>
            </a:endParaRPr>
          </a:p>
        </p:txBody>
      </p:sp>
      <p:cxnSp>
        <p:nvCxnSpPr>
          <p:cNvPr id="498" name="Google Shape;498;p39">
            <a:extLst>
              <a:ext uri="{FF2B5EF4-FFF2-40B4-BE49-F238E27FC236}">
                <a16:creationId xmlns:a16="http://schemas.microsoft.com/office/drawing/2014/main" id="{F94622FE-903B-5243-D6FC-BA55B3AE7707}"/>
              </a:ext>
            </a:extLst>
          </p:cNvPr>
          <p:cNvCxnSpPr>
            <a:cxnSpLocks/>
            <a:stCxn id="487" idx="2"/>
            <a:endCxn id="491" idx="0"/>
          </p:cNvCxnSpPr>
          <p:nvPr/>
        </p:nvCxnSpPr>
        <p:spPr>
          <a:xfrm flipH="1">
            <a:off x="8044678" y="1775029"/>
            <a:ext cx="3912" cy="330762"/>
          </a:xfrm>
          <a:prstGeom prst="straightConnector1">
            <a:avLst/>
          </a:prstGeom>
          <a:noFill/>
          <a:ln w="19050" cap="flat" cmpd="sng">
            <a:solidFill>
              <a:schemeClr val="dk1"/>
            </a:solidFill>
            <a:prstDash val="solid"/>
            <a:round/>
            <a:headEnd type="none" w="med" len="med"/>
            <a:tailEnd type="none" w="med" len="med"/>
          </a:ln>
        </p:spPr>
      </p:cxnSp>
      <p:cxnSp>
        <p:nvCxnSpPr>
          <p:cNvPr id="9" name="Google Shape;482;p39">
            <a:extLst>
              <a:ext uri="{FF2B5EF4-FFF2-40B4-BE49-F238E27FC236}">
                <a16:creationId xmlns:a16="http://schemas.microsoft.com/office/drawing/2014/main" id="{AC997E90-AD72-2B4F-87DA-3FDB9B7E8392}"/>
              </a:ext>
            </a:extLst>
          </p:cNvPr>
          <p:cNvCxnSpPr>
            <a:cxnSpLocks/>
            <a:stCxn id="475" idx="3"/>
            <a:endCxn id="487" idx="1"/>
          </p:cNvCxnSpPr>
          <p:nvPr/>
        </p:nvCxnSpPr>
        <p:spPr>
          <a:xfrm>
            <a:off x="6303752" y="1684767"/>
            <a:ext cx="1656638" cy="2062"/>
          </a:xfrm>
          <a:prstGeom prst="straightConnector1">
            <a:avLst/>
          </a:prstGeom>
          <a:noFill/>
          <a:ln w="19050" cap="flat" cmpd="sng">
            <a:solidFill>
              <a:schemeClr val="dk1"/>
            </a:solidFill>
            <a:prstDash val="solid"/>
            <a:round/>
            <a:headEnd type="none" w="med" len="med"/>
            <a:tailEnd type="none" w="med" len="med"/>
          </a:ln>
        </p:spPr>
      </p:cxnSp>
      <p:sp>
        <p:nvSpPr>
          <p:cNvPr id="23" name="Google Shape;626;p46">
            <a:extLst>
              <a:ext uri="{FF2B5EF4-FFF2-40B4-BE49-F238E27FC236}">
                <a16:creationId xmlns:a16="http://schemas.microsoft.com/office/drawing/2014/main" id="{93AB273F-BE25-2AF8-4EF1-F8988C35378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rPr>
              <a:t>Các bước xây dựng</a:t>
            </a:r>
            <a:endParaRPr>
              <a:latin typeface="Aptos Black" panose="020B0004020202020204" pitchFamily="34" charset="0"/>
            </a:endParaRPr>
          </a:p>
        </p:txBody>
      </p:sp>
    </p:spTree>
    <p:extLst>
      <p:ext uri="{BB962C8B-B14F-4D97-AF65-F5344CB8AC3E}">
        <p14:creationId xmlns:p14="http://schemas.microsoft.com/office/powerpoint/2010/main" val="1237083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FE17F5D4-C87C-8FDA-4816-34E60AEB262E}"/>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993638A1-DD1A-6FCF-7CA6-6FE3E18C1B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Aptos Black" panose="020B0004020202020204" pitchFamily="34" charset="0"/>
              </a:rPr>
              <a:t>Học</a:t>
            </a:r>
            <a:r>
              <a:rPr lang="en-US" dirty="0">
                <a:latin typeface="Aptos Black" panose="020B0004020202020204" pitchFamily="34" charset="0"/>
              </a:rPr>
              <a:t> </a:t>
            </a:r>
            <a:r>
              <a:rPr lang="en-US" dirty="0" err="1">
                <a:latin typeface="Aptos Black" panose="020B0004020202020204" pitchFamily="34" charset="0"/>
              </a:rPr>
              <a:t>máy</a:t>
            </a:r>
            <a:r>
              <a:rPr lang="en-US" dirty="0">
                <a:latin typeface="Aptos Black" panose="020B0004020202020204" pitchFamily="34" charset="0"/>
              </a:rPr>
              <a:t> (ML – Machine learning)</a:t>
            </a:r>
          </a:p>
        </p:txBody>
      </p:sp>
      <p:sp>
        <p:nvSpPr>
          <p:cNvPr id="627" name="Google Shape;627;p46">
            <a:extLst>
              <a:ext uri="{FF2B5EF4-FFF2-40B4-BE49-F238E27FC236}">
                <a16:creationId xmlns:a16="http://schemas.microsoft.com/office/drawing/2014/main" id="{C7F6C2E0-FBF3-DBB1-9793-723B57079BCD}"/>
              </a:ext>
            </a:extLst>
          </p:cNvPr>
          <p:cNvSpPr txBox="1">
            <a:spLocks noGrp="1"/>
          </p:cNvSpPr>
          <p:nvPr>
            <p:ph type="body" idx="1"/>
          </p:nvPr>
        </p:nvSpPr>
        <p:spPr>
          <a:xfrm>
            <a:off x="720000" y="1070648"/>
            <a:ext cx="7704000" cy="10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rPr>
              <a:t>L</a:t>
            </a:r>
            <a:r>
              <a:rPr lang="vi-VN" dirty="0">
                <a:latin typeface="Raleway" pitchFamily="2" charset="0"/>
              </a:rPr>
              <a:t>à một nhánh của lĩnh vực trí tuệ nhân tạo. Nó liên quan đến việc </a:t>
            </a:r>
            <a:r>
              <a:rPr lang="vi-VN" b="1" dirty="0">
                <a:latin typeface="Raleway" pitchFamily="2" charset="0"/>
              </a:rPr>
              <a:t>thiết kế </a:t>
            </a:r>
            <a:r>
              <a:rPr lang="vi-VN" dirty="0">
                <a:latin typeface="Raleway" pitchFamily="2" charset="0"/>
              </a:rPr>
              <a:t>và </a:t>
            </a:r>
            <a:r>
              <a:rPr lang="vi-VN" b="1" dirty="0">
                <a:latin typeface="Raleway" pitchFamily="2" charset="0"/>
              </a:rPr>
              <a:t>phát triển </a:t>
            </a:r>
            <a:r>
              <a:rPr lang="vi-VN" dirty="0">
                <a:latin typeface="Raleway" pitchFamily="2" charset="0"/>
              </a:rPr>
              <a:t>các thuật toán, các kỹ thuật/ công nghệ cho phép máy tính có thể </a:t>
            </a:r>
            <a:r>
              <a:rPr lang="vi-VN" b="1" dirty="0">
                <a:latin typeface="Raleway" pitchFamily="2" charset="0"/>
              </a:rPr>
              <a:t>"học“</a:t>
            </a:r>
            <a:r>
              <a:rPr lang="en-US" dirty="0">
                <a:latin typeface="Raleway" pitchFamily="2" charset="0"/>
              </a:rPr>
              <a:t>. </a:t>
            </a:r>
            <a:r>
              <a:rPr lang="vi-VN" dirty="0">
                <a:latin typeface="Raleway" pitchFamily="2" charset="0"/>
              </a:rPr>
              <a:t>Có hai kiểu học cơ bản: quy nạp và suy diễn</a:t>
            </a:r>
            <a:endParaRPr lang="vi-VN" b="1" dirty="0">
              <a:latin typeface="Raleway" pitchFamily="2" charset="0"/>
            </a:endParaRPr>
          </a:p>
        </p:txBody>
      </p:sp>
      <p:pic>
        <p:nvPicPr>
          <p:cNvPr id="9218" name="Picture 2" descr="Machine Learning là gì? 4 Sự khác biệt giữa Machine Learning và Deep  Learning - Gimasys">
            <a:extLst>
              <a:ext uri="{FF2B5EF4-FFF2-40B4-BE49-F238E27FC236}">
                <a16:creationId xmlns:a16="http://schemas.microsoft.com/office/drawing/2014/main" id="{F2615528-FFE1-4DA6-CED2-7F2512921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64" y="1662546"/>
            <a:ext cx="5238758" cy="320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12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a:extLst>
            <a:ext uri="{FF2B5EF4-FFF2-40B4-BE49-F238E27FC236}">
              <a16:creationId xmlns:a16="http://schemas.microsoft.com/office/drawing/2014/main" id="{11F8FA1D-8A6A-AD54-6981-E504C2C83001}"/>
            </a:ext>
          </a:extLst>
        </p:cNvPr>
        <p:cNvGrpSpPr/>
        <p:nvPr/>
      </p:nvGrpSpPr>
      <p:grpSpPr>
        <a:xfrm>
          <a:off x="0" y="0"/>
          <a:ext cx="0" cy="0"/>
          <a:chOff x="0" y="0"/>
          <a:chExt cx="0" cy="0"/>
        </a:xfrm>
      </p:grpSpPr>
      <p:sp>
        <p:nvSpPr>
          <p:cNvPr id="4" name="Google Shape;626;p46">
            <a:extLst>
              <a:ext uri="{FF2B5EF4-FFF2-40B4-BE49-F238E27FC236}">
                <a16:creationId xmlns:a16="http://schemas.microsoft.com/office/drawing/2014/main" id="{45BA7D2B-5360-3AF4-1D96-EE36FFA275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Aptos Black" panose="020B0004020202020204" pitchFamily="34" charset="0"/>
              </a:rPr>
              <a:t>Kỹ</a:t>
            </a:r>
            <a:r>
              <a:rPr lang="en-US" dirty="0">
                <a:latin typeface="Aptos Black" panose="020B0004020202020204" pitchFamily="34" charset="0"/>
              </a:rPr>
              <a:t> </a:t>
            </a:r>
            <a:r>
              <a:rPr lang="en-US" dirty="0" err="1">
                <a:latin typeface="Aptos Black" panose="020B0004020202020204" pitchFamily="34" charset="0"/>
              </a:rPr>
              <a:t>thuật</a:t>
            </a:r>
            <a:r>
              <a:rPr lang="en-US" dirty="0">
                <a:latin typeface="Aptos Black" panose="020B0004020202020204" pitchFamily="34" charset="0"/>
              </a:rPr>
              <a:t> </a:t>
            </a:r>
            <a:r>
              <a:rPr lang="en-US" dirty="0" err="1">
                <a:latin typeface="Aptos Black" panose="020B0004020202020204" pitchFamily="34" charset="0"/>
              </a:rPr>
              <a:t>học</a:t>
            </a:r>
            <a:r>
              <a:rPr lang="en-US" dirty="0">
                <a:latin typeface="Aptos Black" panose="020B0004020202020204" pitchFamily="34" charset="0"/>
              </a:rPr>
              <a:t> </a:t>
            </a:r>
            <a:r>
              <a:rPr lang="en-US" dirty="0" err="1" smtClean="0">
                <a:latin typeface="Aptos Black" panose="020B0004020202020204" pitchFamily="34" charset="0"/>
              </a:rPr>
              <a:t>máy</a:t>
            </a:r>
            <a:endParaRPr dirty="0">
              <a:latin typeface="Aptos Black" panose="020B0004020202020204" pitchFamily="34" charset="0"/>
            </a:endParaRPr>
          </a:p>
        </p:txBody>
      </p:sp>
      <p:pic>
        <p:nvPicPr>
          <p:cNvPr id="5126" name="Picture 6" descr="Supervised Learning là gì? Thông tin về Supervised Learning">
            <a:extLst>
              <a:ext uri="{FF2B5EF4-FFF2-40B4-BE49-F238E27FC236}">
                <a16:creationId xmlns:a16="http://schemas.microsoft.com/office/drawing/2014/main" id="{8CC1C4A1-07FC-7CC8-B1D7-C2F8990907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97" b="9388"/>
          <a:stretch/>
        </p:blipFill>
        <p:spPr bwMode="auto">
          <a:xfrm>
            <a:off x="720000" y="2123607"/>
            <a:ext cx="3644579" cy="220855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27;p46">
            <a:extLst>
              <a:ext uri="{FF2B5EF4-FFF2-40B4-BE49-F238E27FC236}">
                <a16:creationId xmlns:a16="http://schemas.microsoft.com/office/drawing/2014/main" id="{3A54A660-2BF5-D002-F20E-1D99CDF9F380}"/>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n-US">
                <a:latin typeface="Raleway" pitchFamily="2" charset="0"/>
              </a:rPr>
              <a:t>M</a:t>
            </a:r>
            <a:r>
              <a:rPr lang="vi-VN">
                <a:latin typeface="Raleway" pitchFamily="2" charset="0"/>
              </a:rPr>
              <a:t>ô hình học từ bộ dữ liệu đã được gán nhãn. </a:t>
            </a:r>
            <a:r>
              <a:rPr lang="en-US">
                <a:latin typeface="Raleway" pitchFamily="2" charset="0"/>
              </a:rPr>
              <a:t>M</a:t>
            </a:r>
            <a:r>
              <a:rPr lang="vi-VN">
                <a:latin typeface="Raleway" pitchFamily="2" charset="0"/>
              </a:rPr>
              <a:t>ỗi mẫu dữ liệu trong bộ dữ liệu được gán nhãn với một giá trị đích (target value) hoặc một nhãn (label), và mô hình được huấn luyện để dự đoán giá trị đích hoặc nhãn cho các mẫu dữ liệu mới.</a:t>
            </a:r>
          </a:p>
        </p:txBody>
      </p:sp>
      <p:sp>
        <p:nvSpPr>
          <p:cNvPr id="6" name="TextBox 5">
            <a:extLst>
              <a:ext uri="{FF2B5EF4-FFF2-40B4-BE49-F238E27FC236}">
                <a16:creationId xmlns:a16="http://schemas.microsoft.com/office/drawing/2014/main" id="{1D52F594-5EE0-2F59-250D-5E8F2819B8E5}"/>
              </a:ext>
            </a:extLst>
          </p:cNvPr>
          <p:cNvSpPr txBox="1"/>
          <p:nvPr/>
        </p:nvSpPr>
        <p:spPr>
          <a:xfrm>
            <a:off x="4444601" y="2161571"/>
            <a:ext cx="4579477" cy="1938992"/>
          </a:xfrm>
          <a:prstGeom prst="rect">
            <a:avLst/>
          </a:prstGeom>
          <a:noFill/>
        </p:spPr>
        <p:txBody>
          <a:bodyPr wrap="square">
            <a:spAutoFit/>
          </a:bodyPr>
          <a:lstStyle/>
          <a:p>
            <a:r>
              <a:rPr lang="en-US" sz="1200" b="1">
                <a:solidFill>
                  <a:srgbClr val="01536B"/>
                </a:solidFill>
                <a:latin typeface="Raleway" pitchFamily="2" charset="0"/>
              </a:rPr>
              <a:t>Các bước:</a:t>
            </a:r>
          </a:p>
          <a:p>
            <a:pPr marL="171450" indent="-171450">
              <a:buFont typeface="Arial" panose="020B0604020202020204" pitchFamily="34" charset="0"/>
              <a:buChar char="•"/>
            </a:pPr>
            <a:r>
              <a:rPr lang="vi-VN" sz="1200">
                <a:solidFill>
                  <a:srgbClr val="01536B"/>
                </a:solidFill>
                <a:latin typeface="Raleway" pitchFamily="2" charset="0"/>
              </a:rPr>
              <a:t>Chuẩn bị dữ liệu</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Chọn mô hình</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Huấn luyện mô hình</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Đánh giá mô hình</a:t>
            </a:r>
          </a:p>
          <a:p>
            <a:pPr marL="171450" indent="-171450">
              <a:buFont typeface="Arial" panose="020B0604020202020204" pitchFamily="34" charset="0"/>
              <a:buChar char="•"/>
            </a:pPr>
            <a:r>
              <a:rPr lang="vi-VN" sz="1200">
                <a:solidFill>
                  <a:srgbClr val="01536B"/>
                </a:solidFill>
                <a:latin typeface="Raleway" pitchFamily="2" charset="0"/>
              </a:rPr>
              <a:t>Sử dụng mô hình</a:t>
            </a:r>
            <a:endParaRPr lang="en-US" sz="1200">
              <a:solidFill>
                <a:srgbClr val="01536B"/>
              </a:solidFill>
              <a:latin typeface="Raleway" pitchFamily="2" charset="0"/>
            </a:endParaRPr>
          </a:p>
          <a:p>
            <a:pPr marL="171450" indent="-171450">
              <a:buFont typeface="Arial" panose="020B0604020202020204" pitchFamily="34" charset="0"/>
              <a:buChar char="•"/>
            </a:pPr>
            <a:endParaRPr lang="en-US" sz="1200">
              <a:solidFill>
                <a:srgbClr val="01536B"/>
              </a:solidFill>
              <a:latin typeface="Raleway" pitchFamily="2" charset="0"/>
            </a:endParaRPr>
          </a:p>
          <a:p>
            <a:r>
              <a:rPr lang="vi-VN" sz="1200">
                <a:solidFill>
                  <a:srgbClr val="01536B"/>
                </a:solidFill>
                <a:latin typeface="Raleway" pitchFamily="2" charset="0"/>
              </a:rPr>
              <a:t>Supervised learning được áp dụng rộng rãi trong nhiều lĩnh vực, bao gồm nhận dạng hình ảnh, phân loại văn bản, dự báo kết quả, tìm kiếm và phân tích dữ liệu, và nhiều hơn nữa.</a:t>
            </a:r>
            <a:endParaRPr lang="en-US" sz="1200">
              <a:solidFill>
                <a:srgbClr val="01536B"/>
              </a:solidFill>
              <a:latin typeface="Raleway" pitchFamily="2" charset="0"/>
            </a:endParaRPr>
          </a:p>
        </p:txBody>
      </p:sp>
    </p:spTree>
    <p:extLst>
      <p:ext uri="{BB962C8B-B14F-4D97-AF65-F5344CB8AC3E}">
        <p14:creationId xmlns:p14="http://schemas.microsoft.com/office/powerpoint/2010/main" val="4169734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a:extLst>
            <a:ext uri="{FF2B5EF4-FFF2-40B4-BE49-F238E27FC236}">
              <a16:creationId xmlns:a16="http://schemas.microsoft.com/office/drawing/2014/main" id="{CD05F4E9-18F3-D506-1910-3346AFEB32E2}"/>
            </a:ext>
          </a:extLst>
        </p:cNvPr>
        <p:cNvGrpSpPr/>
        <p:nvPr/>
      </p:nvGrpSpPr>
      <p:grpSpPr>
        <a:xfrm>
          <a:off x="0" y="0"/>
          <a:ext cx="0" cy="0"/>
          <a:chOff x="0" y="0"/>
          <a:chExt cx="0" cy="0"/>
        </a:xfrm>
      </p:grpSpPr>
      <p:sp>
        <p:nvSpPr>
          <p:cNvPr id="4" name="Google Shape;626;p46">
            <a:extLst>
              <a:ext uri="{FF2B5EF4-FFF2-40B4-BE49-F238E27FC236}">
                <a16:creationId xmlns:a16="http://schemas.microsoft.com/office/drawing/2014/main" id="{4AE75EE7-26E5-2734-A9F1-CC0ABA62A6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Aptos Black" panose="020B0004020202020204" pitchFamily="34" charset="0"/>
              </a:rPr>
              <a:t>Kỹ</a:t>
            </a:r>
            <a:r>
              <a:rPr lang="en-US" dirty="0">
                <a:latin typeface="Aptos Black" panose="020B0004020202020204" pitchFamily="34" charset="0"/>
              </a:rPr>
              <a:t> </a:t>
            </a:r>
            <a:r>
              <a:rPr lang="en-US" dirty="0" err="1">
                <a:latin typeface="Aptos Black" panose="020B0004020202020204" pitchFamily="34" charset="0"/>
              </a:rPr>
              <a:t>thuật</a:t>
            </a:r>
            <a:r>
              <a:rPr lang="en-US" dirty="0">
                <a:latin typeface="Aptos Black" panose="020B0004020202020204" pitchFamily="34" charset="0"/>
              </a:rPr>
              <a:t> </a:t>
            </a:r>
            <a:r>
              <a:rPr lang="en-US" dirty="0" err="1">
                <a:latin typeface="Aptos Black" panose="020B0004020202020204" pitchFamily="34" charset="0"/>
              </a:rPr>
              <a:t>học</a:t>
            </a:r>
            <a:r>
              <a:rPr lang="en-US" dirty="0">
                <a:latin typeface="Aptos Black" panose="020B0004020202020204" pitchFamily="34" charset="0"/>
              </a:rPr>
              <a:t> </a:t>
            </a:r>
            <a:r>
              <a:rPr lang="en-US" dirty="0" err="1" smtClean="0">
                <a:latin typeface="Aptos Black" panose="020B0004020202020204" pitchFamily="34" charset="0"/>
              </a:rPr>
              <a:t>máy</a:t>
            </a:r>
            <a:endParaRPr dirty="0">
              <a:latin typeface="Aptos Black" panose="020B0004020202020204" pitchFamily="34" charset="0"/>
            </a:endParaRPr>
          </a:p>
        </p:txBody>
      </p:sp>
      <p:sp>
        <p:nvSpPr>
          <p:cNvPr id="5" name="Google Shape;627;p46">
            <a:extLst>
              <a:ext uri="{FF2B5EF4-FFF2-40B4-BE49-F238E27FC236}">
                <a16:creationId xmlns:a16="http://schemas.microsoft.com/office/drawing/2014/main" id="{A5A59428-BB04-680B-0771-C6C1DB772C92}"/>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n-US">
                <a:latin typeface="Raleway" pitchFamily="2" charset="0"/>
              </a:rPr>
              <a:t>Mô hình học từ bộ dữ liệu không có nhãn. Khác với học có giám sát, trong học không giám sát, mô hình phải tìm ra cấu trúc hoặc thông tin bên trong dữ liệu một cách tự động và độc lập.</a:t>
            </a:r>
          </a:p>
        </p:txBody>
      </p:sp>
      <p:sp>
        <p:nvSpPr>
          <p:cNvPr id="6" name="TextBox 5">
            <a:extLst>
              <a:ext uri="{FF2B5EF4-FFF2-40B4-BE49-F238E27FC236}">
                <a16:creationId xmlns:a16="http://schemas.microsoft.com/office/drawing/2014/main" id="{7D8DBF3B-F1C4-794D-6EF1-D12EDC641B05}"/>
              </a:ext>
            </a:extLst>
          </p:cNvPr>
          <p:cNvSpPr txBox="1"/>
          <p:nvPr/>
        </p:nvSpPr>
        <p:spPr>
          <a:xfrm>
            <a:off x="4564523" y="1920133"/>
            <a:ext cx="4579477" cy="2492990"/>
          </a:xfrm>
          <a:prstGeom prst="rect">
            <a:avLst/>
          </a:prstGeom>
          <a:noFill/>
        </p:spPr>
        <p:txBody>
          <a:bodyPr wrap="square">
            <a:spAutoFit/>
          </a:bodyPr>
          <a:lstStyle/>
          <a:p>
            <a:r>
              <a:rPr lang="en-US" sz="1200" b="1">
                <a:solidFill>
                  <a:srgbClr val="01536B"/>
                </a:solidFill>
                <a:latin typeface="Raleway" pitchFamily="2" charset="0"/>
              </a:rPr>
              <a:t>Các bước:</a:t>
            </a:r>
          </a:p>
          <a:p>
            <a:pPr marL="171450" indent="-171450">
              <a:buFont typeface="Arial" panose="020B0604020202020204" pitchFamily="34" charset="0"/>
              <a:buChar char="•"/>
            </a:pPr>
            <a:r>
              <a:rPr lang="vi-VN" sz="1200">
                <a:solidFill>
                  <a:srgbClr val="01536B"/>
                </a:solidFill>
                <a:latin typeface="Raleway" pitchFamily="2" charset="0"/>
              </a:rPr>
              <a:t>Chuẩn bị dữ liệu:</a:t>
            </a:r>
          </a:p>
          <a:p>
            <a:pPr marL="171450" indent="-171450">
              <a:buFont typeface="Arial" panose="020B0604020202020204" pitchFamily="34" charset="0"/>
              <a:buChar char="•"/>
            </a:pPr>
            <a:r>
              <a:rPr lang="vi-VN" sz="1200">
                <a:solidFill>
                  <a:srgbClr val="01536B"/>
                </a:solidFill>
                <a:latin typeface="Raleway" pitchFamily="2" charset="0"/>
              </a:rPr>
              <a:t>Chọn mô hình: </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Huấn luyện mô hình</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Đánh giá mô hình: </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Sử dụng mô hình: </a:t>
            </a:r>
            <a:endParaRPr lang="en-US" sz="1200">
              <a:solidFill>
                <a:srgbClr val="01536B"/>
              </a:solidFill>
              <a:latin typeface="Raleway" pitchFamily="2" charset="0"/>
            </a:endParaRPr>
          </a:p>
          <a:p>
            <a:endParaRPr lang="en-US" sz="1200">
              <a:solidFill>
                <a:srgbClr val="01536B"/>
              </a:solidFill>
              <a:latin typeface="Raleway" pitchFamily="2" charset="0"/>
            </a:endParaRPr>
          </a:p>
          <a:p>
            <a:r>
              <a:rPr lang="en-US" sz="1200" b="1">
                <a:solidFill>
                  <a:srgbClr val="01536B"/>
                </a:solidFill>
                <a:latin typeface="Raleway" pitchFamily="2" charset="0"/>
              </a:rPr>
              <a:t>Á</a:t>
            </a:r>
            <a:r>
              <a:rPr lang="vi-VN" sz="1200" b="1">
                <a:solidFill>
                  <a:srgbClr val="01536B"/>
                </a:solidFill>
                <a:latin typeface="Raleway" pitchFamily="2" charset="0"/>
              </a:rPr>
              <a:t>p dụng </a:t>
            </a:r>
            <a:endParaRPr lang="en-US" sz="1200" b="1">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Phân cụm khách hàng</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Phát hiện gian lận tài khoản</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Phân tích hình ảnh</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Phát hiện bất thường</a:t>
            </a:r>
            <a:endParaRPr lang="en-US" sz="1200">
              <a:solidFill>
                <a:srgbClr val="01536B"/>
              </a:solidFill>
              <a:latin typeface="Raleway" pitchFamily="2" charset="0"/>
            </a:endParaRPr>
          </a:p>
          <a:p>
            <a:endParaRPr lang="en-US" sz="1200">
              <a:solidFill>
                <a:srgbClr val="01536B"/>
              </a:solidFill>
              <a:latin typeface="Raleway" pitchFamily="2" charset="0"/>
            </a:endParaRPr>
          </a:p>
        </p:txBody>
      </p:sp>
      <p:pic>
        <p:nvPicPr>
          <p:cNvPr id="3" name="Picture 8" descr="Machine Learning là gì? Các ứng dụng thực tiễn của học máy">
            <a:extLst>
              <a:ext uri="{FF2B5EF4-FFF2-40B4-BE49-F238E27FC236}">
                <a16:creationId xmlns:a16="http://schemas.microsoft.com/office/drawing/2014/main" id="{B1DD2E6F-3C45-7EF7-CA1B-D0E7A589F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49" y="2045774"/>
            <a:ext cx="3858819" cy="217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48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a:extLst>
            <a:ext uri="{FF2B5EF4-FFF2-40B4-BE49-F238E27FC236}">
              <a16:creationId xmlns:a16="http://schemas.microsoft.com/office/drawing/2014/main" id="{506315BF-86C6-778F-A97F-3B86B219B11B}"/>
            </a:ext>
          </a:extLst>
        </p:cNvPr>
        <p:cNvGrpSpPr/>
        <p:nvPr/>
      </p:nvGrpSpPr>
      <p:grpSpPr>
        <a:xfrm>
          <a:off x="0" y="0"/>
          <a:ext cx="0" cy="0"/>
          <a:chOff x="0" y="0"/>
          <a:chExt cx="0" cy="0"/>
        </a:xfrm>
      </p:grpSpPr>
      <p:sp>
        <p:nvSpPr>
          <p:cNvPr id="4" name="Google Shape;626;p46">
            <a:extLst>
              <a:ext uri="{FF2B5EF4-FFF2-40B4-BE49-F238E27FC236}">
                <a16:creationId xmlns:a16="http://schemas.microsoft.com/office/drawing/2014/main" id="{0C90EB56-1546-A28E-9416-C7204FCA8FB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Neurual Networks (Mạng nơ-ron)</a:t>
            </a:r>
            <a:endParaRPr lang="en-US">
              <a:latin typeface="Aptos Black" panose="020B0004020202020204" pitchFamily="34" charset="0"/>
            </a:endParaRPr>
          </a:p>
        </p:txBody>
      </p:sp>
      <p:sp>
        <p:nvSpPr>
          <p:cNvPr id="5" name="Google Shape;627;p46">
            <a:extLst>
              <a:ext uri="{FF2B5EF4-FFF2-40B4-BE49-F238E27FC236}">
                <a16:creationId xmlns:a16="http://schemas.microsoft.com/office/drawing/2014/main" id="{9B730457-3C97-7E21-EA88-92E829C3CF55}"/>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vi-VN">
                <a:latin typeface="Raleway" pitchFamily="2" charset="0"/>
              </a:rPr>
              <a:t>Mạng nơ</a:t>
            </a:r>
            <a:r>
              <a:rPr lang="en-US">
                <a:latin typeface="Raleway" pitchFamily="2" charset="0"/>
              </a:rPr>
              <a:t>-</a:t>
            </a:r>
            <a:r>
              <a:rPr lang="vi-VN">
                <a:latin typeface="Raleway" pitchFamily="2" charset="0"/>
              </a:rPr>
              <a:t>ron nhân tạo là một loại hệ thống máy học sâu, được lấy cảm hứng từ cách thức hoạt động của bộ não con người.</a:t>
            </a:r>
            <a:r>
              <a:rPr lang="en-US">
                <a:latin typeface="Raleway" pitchFamily="2" charset="0"/>
              </a:rPr>
              <a:t> B</a:t>
            </a:r>
            <a:r>
              <a:rPr lang="vi-VN">
                <a:latin typeface="Raleway" pitchFamily="2" charset="0"/>
              </a:rPr>
              <a:t>ao gồm nhiều nơ</a:t>
            </a:r>
            <a:r>
              <a:rPr lang="en-US">
                <a:latin typeface="Raleway" pitchFamily="2" charset="0"/>
              </a:rPr>
              <a:t>-</a:t>
            </a:r>
            <a:r>
              <a:rPr lang="vi-VN">
                <a:latin typeface="Raleway" pitchFamily="2" charset="0"/>
              </a:rPr>
              <a:t>ron nhân tạo, được kết nối với nhau theo một cấu trúc phân lớp. Mỗi nơ</a:t>
            </a:r>
            <a:r>
              <a:rPr lang="en-US">
                <a:latin typeface="Raleway" pitchFamily="2" charset="0"/>
              </a:rPr>
              <a:t>-</a:t>
            </a:r>
            <a:r>
              <a:rPr lang="vi-VN">
                <a:latin typeface="Raleway" pitchFamily="2" charset="0"/>
              </a:rPr>
              <a:t>ron nhân tạo là một hàm toán học, có chức năng thu thập và phân loại thông tin dựa theo các trọng số và ngưỡng.</a:t>
            </a:r>
          </a:p>
        </p:txBody>
      </p:sp>
      <p:sp>
        <p:nvSpPr>
          <p:cNvPr id="6" name="TextBox 5">
            <a:extLst>
              <a:ext uri="{FF2B5EF4-FFF2-40B4-BE49-F238E27FC236}">
                <a16:creationId xmlns:a16="http://schemas.microsoft.com/office/drawing/2014/main" id="{0878DC92-E35C-D3AB-9E8D-0D9A81D0104D}"/>
              </a:ext>
            </a:extLst>
          </p:cNvPr>
          <p:cNvSpPr txBox="1"/>
          <p:nvPr/>
        </p:nvSpPr>
        <p:spPr>
          <a:xfrm>
            <a:off x="879896" y="1975097"/>
            <a:ext cx="3757062" cy="2462213"/>
          </a:xfrm>
          <a:prstGeom prst="rect">
            <a:avLst/>
          </a:prstGeom>
          <a:noFill/>
        </p:spPr>
        <p:txBody>
          <a:bodyPr wrap="square">
            <a:spAutoFit/>
          </a:bodyPr>
          <a:lstStyle/>
          <a:p>
            <a:r>
              <a:rPr lang="en-US" sz="1200" b="1">
                <a:solidFill>
                  <a:srgbClr val="01536B"/>
                </a:solidFill>
                <a:latin typeface="Raleway" pitchFamily="2" charset="0"/>
              </a:rPr>
              <a:t>Cấu trúc: </a:t>
            </a:r>
          </a:p>
          <a:p>
            <a:pPr marL="171450" indent="-171450">
              <a:buFont typeface="Arial" panose="020B0604020202020204" pitchFamily="34" charset="0"/>
              <a:buChar char="•"/>
            </a:pPr>
            <a:r>
              <a:rPr lang="en-US" sz="1000">
                <a:solidFill>
                  <a:srgbClr val="01536B"/>
                </a:solidFill>
                <a:latin typeface="Raleway" pitchFamily="2" charset="0"/>
              </a:rPr>
              <a:t>I</a:t>
            </a:r>
            <a:r>
              <a:rPr lang="vi-VN" sz="1000">
                <a:solidFill>
                  <a:srgbClr val="01536B"/>
                </a:solidFill>
                <a:latin typeface="Raleway" pitchFamily="2" charset="0"/>
              </a:rPr>
              <a:t>nput layer</a:t>
            </a:r>
            <a:r>
              <a:rPr lang="en-US" sz="1000">
                <a:solidFill>
                  <a:srgbClr val="01536B"/>
                </a:solidFill>
                <a:latin typeface="Raleway" pitchFamily="2" charset="0"/>
              </a:rPr>
              <a:t>:</a:t>
            </a:r>
            <a:r>
              <a:rPr lang="vi-VN" sz="1000">
                <a:solidFill>
                  <a:srgbClr val="01536B"/>
                </a:solidFill>
                <a:latin typeface="Raleway" pitchFamily="2" charset="0"/>
              </a:rPr>
              <a:t> </a:t>
            </a:r>
            <a:r>
              <a:rPr lang="en-US" sz="1000" b="1">
                <a:solidFill>
                  <a:srgbClr val="01536B"/>
                </a:solidFill>
                <a:latin typeface="Raleway" pitchFamily="2" charset="0"/>
              </a:rPr>
              <a:t>nhận input </a:t>
            </a:r>
            <a:r>
              <a:rPr lang="en-US" sz="1000">
                <a:solidFill>
                  <a:srgbClr val="01536B"/>
                </a:solidFill>
                <a:latin typeface="Raleway" pitchFamily="2" charset="0"/>
              </a:rPr>
              <a:t>và </a:t>
            </a:r>
            <a:r>
              <a:rPr lang="vi-VN" sz="1000" b="1">
                <a:solidFill>
                  <a:srgbClr val="01536B"/>
                </a:solidFill>
                <a:latin typeface="Raleway" pitchFamily="2" charset="0"/>
              </a:rPr>
              <a:t>chuyển tiếp </a:t>
            </a:r>
            <a:r>
              <a:rPr lang="vi-VN" sz="1000">
                <a:solidFill>
                  <a:srgbClr val="01536B"/>
                </a:solidFill>
                <a:latin typeface="Raleway" pitchFamily="2" charset="0"/>
              </a:rPr>
              <a:t>đến các tầng tiếp theo. Các nút trong tầng này không phải là nơ-ron, mà chỉ là đại diện cho dữ liệu.</a:t>
            </a:r>
            <a:endParaRPr lang="en-US" sz="1000">
              <a:solidFill>
                <a:srgbClr val="01536B"/>
              </a:solidFill>
              <a:latin typeface="Raleway" pitchFamily="2" charset="0"/>
            </a:endParaRPr>
          </a:p>
          <a:p>
            <a:pPr marL="171450" indent="-171450">
              <a:buFont typeface="Arial" panose="020B0604020202020204" pitchFamily="34" charset="0"/>
              <a:buChar char="•"/>
            </a:pPr>
            <a:endParaRPr lang="vi-VN" sz="1000">
              <a:solidFill>
                <a:srgbClr val="01536B"/>
              </a:solidFill>
              <a:latin typeface="Raleway" pitchFamily="2" charset="0"/>
            </a:endParaRPr>
          </a:p>
          <a:p>
            <a:pPr marL="171450" indent="-171450">
              <a:buFont typeface="Arial" panose="020B0604020202020204" pitchFamily="34" charset="0"/>
              <a:buChar char="•"/>
            </a:pPr>
            <a:r>
              <a:rPr lang="en-US" sz="1000">
                <a:solidFill>
                  <a:srgbClr val="01536B"/>
                </a:solidFill>
                <a:latin typeface="Raleway" pitchFamily="2" charset="0"/>
              </a:rPr>
              <a:t>H</a:t>
            </a:r>
            <a:r>
              <a:rPr lang="vi-VN" sz="1000">
                <a:solidFill>
                  <a:srgbClr val="01536B"/>
                </a:solidFill>
                <a:latin typeface="Raleway" pitchFamily="2" charset="0"/>
              </a:rPr>
              <a:t>idden layer: bao gồm các nơ-ron nhân tạo, được </a:t>
            </a:r>
            <a:r>
              <a:rPr lang="vi-VN" sz="1000" b="1">
                <a:solidFill>
                  <a:srgbClr val="01536B"/>
                </a:solidFill>
                <a:latin typeface="Raleway" pitchFamily="2" charset="0"/>
              </a:rPr>
              <a:t>kết nối </a:t>
            </a:r>
            <a:r>
              <a:rPr lang="vi-VN" sz="1000">
                <a:solidFill>
                  <a:srgbClr val="01536B"/>
                </a:solidFill>
                <a:latin typeface="Raleway" pitchFamily="2" charset="0"/>
              </a:rPr>
              <a:t>với các tầng trước và sau</a:t>
            </a:r>
            <a:r>
              <a:rPr lang="en-US" sz="1000">
                <a:solidFill>
                  <a:srgbClr val="01536B"/>
                </a:solidFill>
                <a:latin typeface="Raleway" pitchFamily="2" charset="0"/>
              </a:rPr>
              <a:t>, </a:t>
            </a:r>
            <a:r>
              <a:rPr lang="vi-VN" sz="1000">
                <a:solidFill>
                  <a:srgbClr val="01536B"/>
                </a:solidFill>
                <a:latin typeface="Raleway" pitchFamily="2" charset="0"/>
              </a:rPr>
              <a:t>thực hiện các </a:t>
            </a:r>
            <a:r>
              <a:rPr lang="vi-VN" sz="1000" b="1">
                <a:solidFill>
                  <a:srgbClr val="01536B"/>
                </a:solidFill>
                <a:latin typeface="Raleway" pitchFamily="2" charset="0"/>
              </a:rPr>
              <a:t>phép tính </a:t>
            </a:r>
            <a:r>
              <a:rPr lang="vi-VN" sz="1000">
                <a:solidFill>
                  <a:srgbClr val="01536B"/>
                </a:solidFill>
                <a:latin typeface="Raleway" pitchFamily="2" charset="0"/>
              </a:rPr>
              <a:t>và </a:t>
            </a:r>
            <a:r>
              <a:rPr lang="vi-VN" sz="1000" b="1">
                <a:solidFill>
                  <a:srgbClr val="01536B"/>
                </a:solidFill>
                <a:latin typeface="Raleway" pitchFamily="2" charset="0"/>
              </a:rPr>
              <a:t>học hỏi</a:t>
            </a:r>
            <a:r>
              <a:rPr lang="vi-VN" sz="1000">
                <a:solidFill>
                  <a:srgbClr val="01536B"/>
                </a:solidFill>
                <a:latin typeface="Raleway" pitchFamily="2" charset="0"/>
              </a:rPr>
              <a:t> từ dữ liệu. Một mạng nơ-ron có thể có nhiều tầng ẩn, tùy thuộc vào độ phức tạp của bài toán</a:t>
            </a:r>
            <a:endParaRPr lang="en-US" sz="1000">
              <a:solidFill>
                <a:srgbClr val="01536B"/>
              </a:solidFill>
              <a:latin typeface="Raleway" pitchFamily="2" charset="0"/>
            </a:endParaRPr>
          </a:p>
          <a:p>
            <a:pPr marL="171450" indent="-171450">
              <a:buFont typeface="Arial" panose="020B0604020202020204" pitchFamily="34" charset="0"/>
              <a:buChar char="•"/>
            </a:pPr>
            <a:endParaRPr lang="en-US" sz="1000">
              <a:solidFill>
                <a:srgbClr val="01536B"/>
              </a:solidFill>
              <a:latin typeface="Raleway" pitchFamily="2" charset="0"/>
            </a:endParaRPr>
          </a:p>
          <a:p>
            <a:pPr marL="171450" indent="-171450">
              <a:buFont typeface="Arial" panose="020B0604020202020204" pitchFamily="34" charset="0"/>
              <a:buChar char="•"/>
            </a:pPr>
            <a:r>
              <a:rPr lang="en-US" sz="1000">
                <a:solidFill>
                  <a:srgbClr val="01536B"/>
                </a:solidFill>
                <a:latin typeface="Raleway" pitchFamily="2" charset="0"/>
              </a:rPr>
              <a:t>O</a:t>
            </a:r>
            <a:r>
              <a:rPr lang="vi-VN" sz="1000">
                <a:solidFill>
                  <a:srgbClr val="01536B"/>
                </a:solidFill>
                <a:latin typeface="Raleway" pitchFamily="2" charset="0"/>
              </a:rPr>
              <a:t>utput layer</a:t>
            </a:r>
            <a:r>
              <a:rPr lang="en-US" sz="1000" b="1">
                <a:solidFill>
                  <a:srgbClr val="01536B"/>
                </a:solidFill>
                <a:latin typeface="Raleway" pitchFamily="2" charset="0"/>
              </a:rPr>
              <a:t>: Nhận</a:t>
            </a:r>
            <a:r>
              <a:rPr lang="en-US" sz="1000">
                <a:solidFill>
                  <a:srgbClr val="01536B"/>
                </a:solidFill>
                <a:latin typeface="Raleway" pitchFamily="2" charset="0"/>
              </a:rPr>
              <a:t> </a:t>
            </a:r>
            <a:r>
              <a:rPr lang="vi-VN" sz="1000">
                <a:solidFill>
                  <a:srgbClr val="01536B"/>
                </a:solidFill>
                <a:latin typeface="Raleway" pitchFamily="2" charset="0"/>
              </a:rPr>
              <a:t>giá trị từ tầng ẩn cuối cùng và </a:t>
            </a:r>
            <a:r>
              <a:rPr lang="vi-VN" sz="1000" b="1">
                <a:solidFill>
                  <a:srgbClr val="01536B"/>
                </a:solidFill>
                <a:latin typeface="Raleway" pitchFamily="2" charset="0"/>
              </a:rPr>
              <a:t>cho ra kết quả </a:t>
            </a:r>
            <a:r>
              <a:rPr lang="vi-VN" sz="1000">
                <a:solidFill>
                  <a:srgbClr val="01536B"/>
                </a:solidFill>
                <a:latin typeface="Raleway" pitchFamily="2" charset="0"/>
              </a:rPr>
              <a:t>đầu ra của mạng. Các nơ-ron trong tầng này thường có chức năng kích hoạt khác với các tầng ẩn, để phù hợp với loại bài toán cần giải quyết</a:t>
            </a:r>
          </a:p>
          <a:p>
            <a:pPr marL="171450" indent="-171450">
              <a:buFont typeface="Arial" panose="020B0604020202020204" pitchFamily="34" charset="0"/>
              <a:buChar char="•"/>
            </a:pPr>
            <a:endParaRPr lang="en-US" sz="1200">
              <a:solidFill>
                <a:srgbClr val="01536B"/>
              </a:solidFill>
              <a:latin typeface="Raleway" pitchFamily="2" charset="0"/>
            </a:endParaRPr>
          </a:p>
        </p:txBody>
      </p:sp>
      <p:pic>
        <p:nvPicPr>
          <p:cNvPr id="7170" name="Picture 2" descr="A diagram of a network&#10;&#10;Description automatically generated">
            <a:extLst>
              <a:ext uri="{FF2B5EF4-FFF2-40B4-BE49-F238E27FC236}">
                <a16:creationId xmlns:a16="http://schemas.microsoft.com/office/drawing/2014/main" id="{1D3354B9-8418-2C0F-BC68-8A3439F77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01" y="1851385"/>
            <a:ext cx="4034697" cy="302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34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a:extLst>
            <a:ext uri="{FF2B5EF4-FFF2-40B4-BE49-F238E27FC236}">
              <a16:creationId xmlns:a16="http://schemas.microsoft.com/office/drawing/2014/main" id="{5B4B0A83-70A4-5DF2-815B-016EE8798D8E}"/>
            </a:ext>
          </a:extLst>
        </p:cNvPr>
        <p:cNvGrpSpPr/>
        <p:nvPr/>
      </p:nvGrpSpPr>
      <p:grpSpPr>
        <a:xfrm>
          <a:off x="0" y="0"/>
          <a:ext cx="0" cy="0"/>
          <a:chOff x="0" y="0"/>
          <a:chExt cx="0" cy="0"/>
        </a:xfrm>
      </p:grpSpPr>
      <p:sp>
        <p:nvSpPr>
          <p:cNvPr id="4" name="Google Shape;626;p46">
            <a:extLst>
              <a:ext uri="{FF2B5EF4-FFF2-40B4-BE49-F238E27FC236}">
                <a16:creationId xmlns:a16="http://schemas.microsoft.com/office/drawing/2014/main" id="{FB9108CF-88C5-4FA3-ADDE-E8789EB14E9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Xây dựng mạng nơ-ron nhân tạo</a:t>
            </a:r>
            <a:endParaRPr lang="en-US">
              <a:latin typeface="Aptos Black" panose="020B0004020202020204" pitchFamily="34" charset="0"/>
            </a:endParaRPr>
          </a:p>
        </p:txBody>
      </p:sp>
      <p:sp>
        <p:nvSpPr>
          <p:cNvPr id="6" name="TextBox 5">
            <a:extLst>
              <a:ext uri="{FF2B5EF4-FFF2-40B4-BE49-F238E27FC236}">
                <a16:creationId xmlns:a16="http://schemas.microsoft.com/office/drawing/2014/main" id="{CB92C03F-995B-E30E-A600-95A1D59293FE}"/>
              </a:ext>
            </a:extLst>
          </p:cNvPr>
          <p:cNvSpPr txBox="1"/>
          <p:nvPr/>
        </p:nvSpPr>
        <p:spPr>
          <a:xfrm>
            <a:off x="849916" y="1325523"/>
            <a:ext cx="7084878" cy="1969770"/>
          </a:xfrm>
          <a:prstGeom prst="rect">
            <a:avLst/>
          </a:prstGeom>
          <a:noFill/>
        </p:spPr>
        <p:txBody>
          <a:bodyPr wrap="square">
            <a:spAutoFit/>
          </a:bodyPr>
          <a:lstStyle/>
          <a:p>
            <a:r>
              <a:rPr lang="en-US" b="1">
                <a:solidFill>
                  <a:srgbClr val="01536B"/>
                </a:solidFill>
                <a:latin typeface="Raleway" pitchFamily="2" charset="0"/>
              </a:rPr>
              <a:t>Các bước:</a:t>
            </a:r>
          </a:p>
          <a:p>
            <a:pPr marL="171450" indent="-171450">
              <a:buFont typeface="Arial" panose="020B0604020202020204" pitchFamily="34" charset="0"/>
              <a:buChar char="•"/>
            </a:pPr>
            <a:r>
              <a:rPr lang="vi-VN" sz="1200">
                <a:solidFill>
                  <a:srgbClr val="01536B"/>
                </a:solidFill>
                <a:latin typeface="Raleway" pitchFamily="2" charset="0"/>
              </a:rPr>
              <a:t>Xác định bài toán cần giải quyết và dữ liệu đầu vào và đầu ra tương ứng</a:t>
            </a:r>
          </a:p>
          <a:p>
            <a:pPr marL="171450" indent="-171450">
              <a:buFont typeface="Arial" panose="020B0604020202020204" pitchFamily="34" charset="0"/>
              <a:buChar char="•"/>
            </a:pPr>
            <a:r>
              <a:rPr lang="vi-VN" sz="1200">
                <a:solidFill>
                  <a:srgbClr val="01536B"/>
                </a:solidFill>
                <a:latin typeface="Raleway" pitchFamily="2" charset="0"/>
              </a:rPr>
              <a:t>Chọn kiến trúc mạng nơ-ron nhân tạo phù hợp với bài toán, bao gồm số lượng và loại các lớp, nút và kết nối.</a:t>
            </a:r>
          </a:p>
          <a:p>
            <a:pPr marL="171450" indent="-171450">
              <a:buFont typeface="Arial" panose="020B0604020202020204" pitchFamily="34" charset="0"/>
              <a:buChar char="•"/>
            </a:pPr>
            <a:r>
              <a:rPr lang="vi-VN" sz="1200">
                <a:solidFill>
                  <a:srgbClr val="01536B"/>
                </a:solidFill>
                <a:latin typeface="Raleway" pitchFamily="2" charset="0"/>
              </a:rPr>
              <a:t>Khởi tạo các tham số trọng số và ngưỡng quyết định cho các nút và kết nối.</a:t>
            </a:r>
          </a:p>
          <a:p>
            <a:pPr marL="171450" indent="-171450">
              <a:buFont typeface="Arial" panose="020B0604020202020204" pitchFamily="34" charset="0"/>
              <a:buChar char="•"/>
            </a:pPr>
            <a:r>
              <a:rPr lang="vi-VN" sz="1200">
                <a:solidFill>
                  <a:srgbClr val="01536B"/>
                </a:solidFill>
                <a:latin typeface="Raleway" pitchFamily="2" charset="0"/>
              </a:rPr>
              <a:t>Thực hiện quá trình huấn luyện mạng nơ-ron nhân tạo bằng cách sử dụng các thuật toán tối ưu hóa để cập nhật các tham số sao cho giảm thiểu hàm mất mát.</a:t>
            </a:r>
          </a:p>
          <a:p>
            <a:pPr marL="171450" indent="-171450">
              <a:buFont typeface="Arial" panose="020B0604020202020204" pitchFamily="34" charset="0"/>
              <a:buChar char="•"/>
            </a:pPr>
            <a:r>
              <a:rPr lang="vi-VN" sz="1200">
                <a:solidFill>
                  <a:srgbClr val="01536B"/>
                </a:solidFill>
                <a:latin typeface="Raleway" pitchFamily="2" charset="0"/>
              </a:rPr>
              <a:t>Kiểm tra hiệu suất của mạng nơ-ron nhân tạo trên dữ liệu kiểm tra hoặc thực tế và đánh giá kết quả.</a:t>
            </a:r>
            <a:endParaRPr lang="en-US" sz="1200">
              <a:solidFill>
                <a:srgbClr val="01536B"/>
              </a:solidFill>
              <a:latin typeface="Raleway" pitchFamily="2" charset="0"/>
            </a:endParaRPr>
          </a:p>
          <a:p>
            <a:pPr marL="171450" indent="-171450">
              <a:buFont typeface="Arial" panose="020B0604020202020204" pitchFamily="34" charset="0"/>
              <a:buChar char="•"/>
            </a:pPr>
            <a:endParaRPr lang="en-US" sz="1200">
              <a:solidFill>
                <a:srgbClr val="01536B"/>
              </a:solidFill>
              <a:latin typeface="Raleway" pitchFamily="2" charset="0"/>
            </a:endParaRPr>
          </a:p>
        </p:txBody>
      </p:sp>
    </p:spTree>
    <p:extLst>
      <p:ext uri="{BB962C8B-B14F-4D97-AF65-F5344CB8AC3E}">
        <p14:creationId xmlns:p14="http://schemas.microsoft.com/office/powerpoint/2010/main" val="2266002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3DBB063-AAC9-14B7-7E2C-236311B87D45}"/>
            </a:ext>
          </a:extLst>
        </p:cNvPr>
        <p:cNvGrpSpPr/>
        <p:nvPr/>
      </p:nvGrpSpPr>
      <p:grpSpPr>
        <a:xfrm>
          <a:off x="0" y="0"/>
          <a:ext cx="0" cy="0"/>
          <a:chOff x="0" y="0"/>
          <a:chExt cx="0" cy="0"/>
        </a:xfrm>
      </p:grpSpPr>
      <p:sp>
        <p:nvSpPr>
          <p:cNvPr id="348" name="Google Shape;348;p30">
            <a:extLst>
              <a:ext uri="{FF2B5EF4-FFF2-40B4-BE49-F238E27FC236}">
                <a16:creationId xmlns:a16="http://schemas.microsoft.com/office/drawing/2014/main" id="{E9A435AB-EEFE-1462-3A69-BB6FF3478EED}"/>
              </a:ext>
            </a:extLst>
          </p:cNvPr>
          <p:cNvSpPr txBox="1">
            <a:spLocks noGrp="1"/>
          </p:cNvSpPr>
          <p:nvPr>
            <p:ph type="title" idx="2"/>
          </p:nvPr>
        </p:nvSpPr>
        <p:spPr>
          <a:xfrm>
            <a:off x="5320297" y="1064444"/>
            <a:ext cx="1450200" cy="1149900"/>
          </a:xfrm>
          <a:prstGeom prst="rect">
            <a:avLst/>
          </a:prstGeom>
          <a:solidFill>
            <a:srgbClr val="01536B"/>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04</a:t>
            </a:r>
            <a:endParaRPr>
              <a:solidFill>
                <a:schemeClr val="accent2"/>
              </a:solidFill>
            </a:endParaRPr>
          </a:p>
        </p:txBody>
      </p:sp>
      <p:sp>
        <p:nvSpPr>
          <p:cNvPr id="4" name="Google Shape;347;p30">
            <a:extLst>
              <a:ext uri="{FF2B5EF4-FFF2-40B4-BE49-F238E27FC236}">
                <a16:creationId xmlns:a16="http://schemas.microsoft.com/office/drawing/2014/main" id="{910E1148-485F-A41D-ED30-03FA240F4ACC}"/>
              </a:ext>
            </a:extLst>
          </p:cNvPr>
          <p:cNvSpPr txBox="1">
            <a:spLocks noGrp="1"/>
          </p:cNvSpPr>
          <p:nvPr>
            <p:ph type="title"/>
          </p:nvPr>
        </p:nvSpPr>
        <p:spPr>
          <a:xfrm>
            <a:off x="3902437" y="2170747"/>
            <a:ext cx="4725904"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a:latin typeface="Aptos Black" panose="020B0004020202020204" pitchFamily="34" charset="0"/>
                <a:ea typeface="Roboto" panose="02000000000000000000" pitchFamily="2" charset="0"/>
              </a:rPr>
              <a:t>Máy học để quản trị mạng</a:t>
            </a:r>
          </a:p>
        </p:txBody>
      </p:sp>
      <p:pic>
        <p:nvPicPr>
          <p:cNvPr id="11" name="Picture Placeholder 10" descr="A person sitting in a chair with his feet on the floor&#10;&#10;Description automatically generated">
            <a:extLst>
              <a:ext uri="{FF2B5EF4-FFF2-40B4-BE49-F238E27FC236}">
                <a16:creationId xmlns:a16="http://schemas.microsoft.com/office/drawing/2014/main" id="{3391ACBC-9774-05B7-D189-99D1485D222A}"/>
              </a:ext>
            </a:extLst>
          </p:cNvPr>
          <p:cNvPicPr>
            <a:picLocks noGrp="1" noChangeAspect="1"/>
          </p:cNvPicPr>
          <p:nvPr>
            <p:ph type="pic" idx="3"/>
          </p:nvPr>
        </p:nvPicPr>
        <p:blipFill>
          <a:blip r:embed="rId3"/>
          <a:srcRect l="15758" r="15758"/>
          <a:stretch>
            <a:fillRect/>
          </a:stretch>
        </p:blipFill>
        <p:spPr>
          <a:xfrm>
            <a:off x="629427" y="1011206"/>
            <a:ext cx="3344700" cy="3261000"/>
          </a:xfrm>
        </p:spPr>
      </p:pic>
    </p:spTree>
    <p:extLst>
      <p:ext uri="{BB962C8B-B14F-4D97-AF65-F5344CB8AC3E}">
        <p14:creationId xmlns:p14="http://schemas.microsoft.com/office/powerpoint/2010/main" val="920218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Aptos Black" panose="020B0004020202020204" pitchFamily="34" charset="0"/>
              </a:rPr>
              <a:t>Members</a:t>
            </a:r>
            <a:endParaRPr sz="4000">
              <a:latin typeface="Aptos Black" panose="020B0004020202020204" pitchFamily="34" charset="0"/>
            </a:endParaRPr>
          </a:p>
        </p:txBody>
      </p:sp>
      <p:sp>
        <p:nvSpPr>
          <p:cNvPr id="324" name="Google Shape;324;p28"/>
          <p:cNvSpPr txBox="1">
            <a:spLocks noGrp="1"/>
          </p:cNvSpPr>
          <p:nvPr>
            <p:ph type="title" idx="2"/>
          </p:nvPr>
        </p:nvSpPr>
        <p:spPr>
          <a:xfrm>
            <a:off x="906355" y="153371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rPr>
              <a:t>01</a:t>
            </a:r>
            <a:endParaRPr>
              <a:latin typeface="Raleway" pitchFamily="2" charset="0"/>
            </a:endParaRPr>
          </a:p>
        </p:txBody>
      </p:sp>
      <p:sp>
        <p:nvSpPr>
          <p:cNvPr id="325" name="Google Shape;325;p28"/>
          <p:cNvSpPr txBox="1">
            <a:spLocks noGrp="1"/>
          </p:cNvSpPr>
          <p:nvPr>
            <p:ph type="subTitle" idx="1"/>
          </p:nvPr>
        </p:nvSpPr>
        <p:spPr>
          <a:xfrm>
            <a:off x="1561785" y="1533714"/>
            <a:ext cx="4834017"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Raleway" pitchFamily="2" charset="0"/>
              </a:rPr>
              <a:t>Bùi Thị Ngọc Ánh </a:t>
            </a:r>
            <a:endParaRPr sz="3000">
              <a:latin typeface="Raleway" pitchFamily="2" charset="0"/>
            </a:endParaRPr>
          </a:p>
        </p:txBody>
      </p:sp>
      <p:sp>
        <p:nvSpPr>
          <p:cNvPr id="10" name="Google Shape;324;p28">
            <a:extLst>
              <a:ext uri="{FF2B5EF4-FFF2-40B4-BE49-F238E27FC236}">
                <a16:creationId xmlns:a16="http://schemas.microsoft.com/office/drawing/2014/main" id="{D029337D-6CC2-E32A-D2B8-6D382C48F1C1}"/>
              </a:ext>
            </a:extLst>
          </p:cNvPr>
          <p:cNvSpPr txBox="1">
            <a:spLocks/>
          </p:cNvSpPr>
          <p:nvPr/>
        </p:nvSpPr>
        <p:spPr>
          <a:xfrm>
            <a:off x="906355" y="2021604"/>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en">
                <a:latin typeface="Raleway" pitchFamily="2" charset="0"/>
              </a:rPr>
              <a:t>02</a:t>
            </a:r>
          </a:p>
        </p:txBody>
      </p:sp>
      <p:sp>
        <p:nvSpPr>
          <p:cNvPr id="11" name="Google Shape;325;p28">
            <a:extLst>
              <a:ext uri="{FF2B5EF4-FFF2-40B4-BE49-F238E27FC236}">
                <a16:creationId xmlns:a16="http://schemas.microsoft.com/office/drawing/2014/main" id="{767E6AE5-49F6-90C8-18CE-FDC56AB8DEF7}"/>
              </a:ext>
            </a:extLst>
          </p:cNvPr>
          <p:cNvSpPr txBox="1">
            <a:spLocks/>
          </p:cNvSpPr>
          <p:nvPr/>
        </p:nvSpPr>
        <p:spPr>
          <a:xfrm>
            <a:off x="1561785" y="2021604"/>
            <a:ext cx="4294371"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usso One"/>
                <a:ea typeface="Russo One"/>
                <a:cs typeface="Russo One"/>
                <a:sym typeface="Russo On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3000">
                <a:latin typeface="Raleway" pitchFamily="2" charset="0"/>
              </a:rPr>
              <a:t>Vũ Lê Minh Đức</a:t>
            </a:r>
          </a:p>
        </p:txBody>
      </p:sp>
      <p:sp>
        <p:nvSpPr>
          <p:cNvPr id="12" name="Google Shape;324;p28">
            <a:extLst>
              <a:ext uri="{FF2B5EF4-FFF2-40B4-BE49-F238E27FC236}">
                <a16:creationId xmlns:a16="http://schemas.microsoft.com/office/drawing/2014/main" id="{C7F8DAEE-9404-5093-17A5-D9690BE5E174}"/>
              </a:ext>
            </a:extLst>
          </p:cNvPr>
          <p:cNvSpPr txBox="1">
            <a:spLocks/>
          </p:cNvSpPr>
          <p:nvPr/>
        </p:nvSpPr>
        <p:spPr>
          <a:xfrm>
            <a:off x="906355" y="249096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en">
                <a:latin typeface="Raleway" pitchFamily="2" charset="0"/>
              </a:rPr>
              <a:t>03</a:t>
            </a:r>
          </a:p>
        </p:txBody>
      </p:sp>
      <p:sp>
        <p:nvSpPr>
          <p:cNvPr id="13" name="Google Shape;325;p28">
            <a:extLst>
              <a:ext uri="{FF2B5EF4-FFF2-40B4-BE49-F238E27FC236}">
                <a16:creationId xmlns:a16="http://schemas.microsoft.com/office/drawing/2014/main" id="{E7A505CA-8D99-8D82-AC51-152DFED16DFE}"/>
              </a:ext>
            </a:extLst>
          </p:cNvPr>
          <p:cNvSpPr txBox="1">
            <a:spLocks/>
          </p:cNvSpPr>
          <p:nvPr/>
        </p:nvSpPr>
        <p:spPr>
          <a:xfrm>
            <a:off x="1561786" y="2490968"/>
            <a:ext cx="5268732"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usso One"/>
                <a:ea typeface="Russo One"/>
                <a:cs typeface="Russo One"/>
                <a:sym typeface="Russo On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3000">
                <a:latin typeface="Raleway" pitchFamily="2" charset="0"/>
              </a:rPr>
              <a:t>Nguyễn Đỗ Thành Duy</a:t>
            </a:r>
          </a:p>
        </p:txBody>
      </p:sp>
      <p:sp>
        <p:nvSpPr>
          <p:cNvPr id="14" name="Google Shape;324;p28">
            <a:extLst>
              <a:ext uri="{FF2B5EF4-FFF2-40B4-BE49-F238E27FC236}">
                <a16:creationId xmlns:a16="http://schemas.microsoft.com/office/drawing/2014/main" id="{7E24F91D-0A92-6C85-5F7A-549103784707}"/>
              </a:ext>
            </a:extLst>
          </p:cNvPr>
          <p:cNvSpPr txBox="1">
            <a:spLocks/>
          </p:cNvSpPr>
          <p:nvPr/>
        </p:nvSpPr>
        <p:spPr>
          <a:xfrm>
            <a:off x="906355" y="300216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en">
                <a:latin typeface="Raleway" pitchFamily="2" charset="0"/>
              </a:rPr>
              <a:t>04</a:t>
            </a:r>
          </a:p>
        </p:txBody>
      </p:sp>
      <p:sp>
        <p:nvSpPr>
          <p:cNvPr id="15" name="Google Shape;325;p28">
            <a:extLst>
              <a:ext uri="{FF2B5EF4-FFF2-40B4-BE49-F238E27FC236}">
                <a16:creationId xmlns:a16="http://schemas.microsoft.com/office/drawing/2014/main" id="{01BE88FA-D3A3-733B-CB91-6C70C90ED3C3}"/>
              </a:ext>
            </a:extLst>
          </p:cNvPr>
          <p:cNvSpPr txBox="1">
            <a:spLocks/>
          </p:cNvSpPr>
          <p:nvPr/>
        </p:nvSpPr>
        <p:spPr>
          <a:xfrm>
            <a:off x="1561785" y="2982590"/>
            <a:ext cx="4888981"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usso One"/>
                <a:ea typeface="Russo One"/>
                <a:cs typeface="Russo One"/>
                <a:sym typeface="Russo One"/>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3000">
                <a:latin typeface="Raleway" pitchFamily="2" charset="0"/>
              </a:rPr>
              <a:t>Đinh Quang Thắng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3FF842DB-AEFE-C0E5-CF6E-53ADBC2D13C6}"/>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47959D3C-1E7C-29C4-AC8D-1B7FED065B5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bất thường và chẩn đoán lỗi</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78D14ABB-255C-AF3E-7601-08A8175321ED}"/>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vi-VN" b="1">
                <a:latin typeface="Raleway" pitchFamily="2" charset="0"/>
              </a:rPr>
              <a:t>Phát hiện xâm nhập (IDS/IPS): </a:t>
            </a:r>
            <a:r>
              <a:rPr lang="vi-VN">
                <a:latin typeface="Raleway" pitchFamily="2" charset="0"/>
              </a:rPr>
              <a:t>Máy học có thể được sử dụng để xây dựng các hệ thống phát hiện xâm nhập (IDS) và hệ thống phòng thủ xâm nhập (IPS), giúp phát hiện và ngăn chặn các hành vi không mong muốn trong mạng.</a:t>
            </a:r>
          </a:p>
        </p:txBody>
      </p:sp>
      <p:pic>
        <p:nvPicPr>
          <p:cNvPr id="12292" name="Picture 4" descr="Intrusion Detection VS Prevention Systems: What's The Difference?">
            <a:extLst>
              <a:ext uri="{FF2B5EF4-FFF2-40B4-BE49-F238E27FC236}">
                <a16:creationId xmlns:a16="http://schemas.microsoft.com/office/drawing/2014/main" id="{8C0E519C-FB54-2302-9C00-434DBF14B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742" y="1589648"/>
            <a:ext cx="59721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27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67C6F699-80B2-6D81-BB77-88D67DAC5DE8}"/>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8B1D05D5-7AD5-894A-B680-AD4F2BD23A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bất thường và chẩn đoán lỗi</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648DEDAF-4E56-1D05-65B3-9328C47A873D}"/>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vi-VN">
                <a:latin typeface="Raleway" pitchFamily="2" charset="0"/>
              </a:rPr>
              <a:t> </a:t>
            </a:r>
            <a:r>
              <a:rPr lang="vi-VN" b="1">
                <a:latin typeface="Raleway" pitchFamily="2" charset="0"/>
              </a:rPr>
              <a:t>Phân tích bất thường (Anomaly Detection): </a:t>
            </a:r>
            <a:r>
              <a:rPr lang="vi-VN">
                <a:latin typeface="Raleway" pitchFamily="2" charset="0"/>
              </a:rPr>
              <a:t>Các thuật toán học máy có thể phân tích dữ liệu mạng để xác định các hoạt động không bình thường, như lưu lượng mạng không thường xuyên, gửi hoặc nhận dữ liệu từ các nguồn không đáng tin cậy, và cảnh báo về chúng.</a:t>
            </a:r>
          </a:p>
        </p:txBody>
      </p:sp>
      <p:pic>
        <p:nvPicPr>
          <p:cNvPr id="14338" name="Picture 2" descr="Univariate Anomaly Detection | Anomaly Detection Algorithms">
            <a:extLst>
              <a:ext uri="{FF2B5EF4-FFF2-40B4-BE49-F238E27FC236}">
                <a16:creationId xmlns:a16="http://schemas.microsoft.com/office/drawing/2014/main" id="{827345B9-1C0B-A5FD-4507-14DF1B5E4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011" y="1873929"/>
            <a:ext cx="35814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923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CD04ECA3-FA6C-B489-FEB9-92D7C614651D}"/>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6E512DEE-BDAE-6310-CBCB-0AA15F07910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bất thường và chẩn đoán lỗi</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8B7ABAD9-2823-D980-FFF9-A2B44423C048}"/>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vi-VN" b="1">
                <a:latin typeface="Raleway" pitchFamily="2" charset="0"/>
              </a:rPr>
              <a:t>Học sâu (Deep Learning) trong phát hiện lỗi mạng: </a:t>
            </a:r>
            <a:r>
              <a:rPr lang="vi-VN">
                <a:latin typeface="Raleway" pitchFamily="2" charset="0"/>
              </a:rPr>
              <a:t>Các mô hình học sâu, như mạng nơ-ron hồi tiếp (RNN) và mạng nơ-ron tích chập (CNN), có thể được sử dụng để phát hiện lỗi mạng và dự đoán các vấn đề tiềm ẩn trong cấu trúc mạng.</a:t>
            </a:r>
          </a:p>
        </p:txBody>
      </p:sp>
      <p:pic>
        <p:nvPicPr>
          <p:cNvPr id="15366" name="Picture 6">
            <a:extLst>
              <a:ext uri="{FF2B5EF4-FFF2-40B4-BE49-F238E27FC236}">
                <a16:creationId xmlns:a16="http://schemas.microsoft.com/office/drawing/2014/main" id="{CD64830D-7AC1-B304-A43D-3C2CFBBFA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91" y="2625971"/>
            <a:ext cx="597217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552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8B49BBB7-12B6-6662-D18E-FF6ED76C553D}"/>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1529276E-69DE-AF2E-9160-E427E2D206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xâm nhập</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C58394A5-45D6-507A-DBF1-F8763D07FDD9}"/>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vi-VN" b="1">
                <a:latin typeface="Raleway" pitchFamily="2" charset="0"/>
              </a:rPr>
              <a:t>Phân loại dựa trên học máy: </a:t>
            </a:r>
            <a:r>
              <a:rPr lang="vi-VN">
                <a:latin typeface="Raleway" pitchFamily="2" charset="0"/>
              </a:rPr>
              <a:t>Sử dụng các thuật toán học máy như Random Forests, Support Vector Machines (SVM), hoặc Neural Networks để phân loại lưu lượng mạng thành các loại: bình thường hoặc độc hại.</a:t>
            </a:r>
          </a:p>
        </p:txBody>
      </p:sp>
      <p:pic>
        <p:nvPicPr>
          <p:cNvPr id="16386" name="Picture 2" descr="Ứng dụng của thuật toán rừng ngẫu nhiên - Random Forests - Phân tích xử lý  dữ liệu">
            <a:extLst>
              <a:ext uri="{FF2B5EF4-FFF2-40B4-BE49-F238E27FC236}">
                <a16:creationId xmlns:a16="http://schemas.microsoft.com/office/drawing/2014/main" id="{DB404ED7-C698-C72A-6B39-94F7AD9D1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320" y="1703626"/>
            <a:ext cx="448627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94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9AEDF6D6-8AFB-8A8A-685E-C4280E5BCFE4}"/>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B04A7683-7816-27E4-172F-9F31F6B39B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xâm nhập</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4B914BD2-84C8-EFDB-B102-ECEAC1A57108}"/>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vi-VN" b="1">
                <a:latin typeface="Raleway" pitchFamily="2" charset="0"/>
              </a:rPr>
              <a:t>Phân tích dữ liệu lưu lượng</a:t>
            </a:r>
            <a:r>
              <a:rPr lang="vi-VN">
                <a:latin typeface="Raleway" pitchFamily="2" charset="0"/>
              </a:rPr>
              <a:t>: Áp dụng các kỹ thuật phân tích dữ liệu như Clustering và Dimensionality reduction để phát hiện các mẫu lạ trong lưu lượng mạng, điều này có thể chỉ ra các hành vi xâm nhập</a:t>
            </a:r>
          </a:p>
        </p:txBody>
      </p:sp>
      <p:pic>
        <p:nvPicPr>
          <p:cNvPr id="17410" name="Picture 2" descr="15. Thuật toán phân cụm K-Means | Quy's blog">
            <a:extLst>
              <a:ext uri="{FF2B5EF4-FFF2-40B4-BE49-F238E27FC236}">
                <a16:creationId xmlns:a16="http://schemas.microsoft.com/office/drawing/2014/main" id="{BBE933F1-C330-494F-2FD7-9774608E0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770" y="1892368"/>
            <a:ext cx="4410836" cy="289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08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7DC1F0D6-48C5-4050-38B6-07C79729C227}"/>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8C45AB4B-3BC2-7870-6E42-3D68E899FFA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Aptos Black" panose="020B0004020202020204" pitchFamily="34" charset="0"/>
              </a:rPr>
              <a:t>Phát hiện xâm nhập</a:t>
            </a:r>
            <a:endParaRPr lang="en-US">
              <a:latin typeface="Aptos Black" panose="020B0004020202020204" pitchFamily="34" charset="0"/>
            </a:endParaRPr>
          </a:p>
        </p:txBody>
      </p:sp>
      <p:sp>
        <p:nvSpPr>
          <p:cNvPr id="6" name="Google Shape;627;p46">
            <a:extLst>
              <a:ext uri="{FF2B5EF4-FFF2-40B4-BE49-F238E27FC236}">
                <a16:creationId xmlns:a16="http://schemas.microsoft.com/office/drawing/2014/main" id="{E44E58D4-C107-0C99-639D-08638AFD0C35}"/>
              </a:ext>
            </a:extLst>
          </p:cNvPr>
          <p:cNvSpPr txBox="1">
            <a:spLocks/>
          </p:cNvSpPr>
          <p:nvPr/>
        </p:nvSpPr>
        <p:spPr>
          <a:xfrm>
            <a:off x="720000" y="107064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171450" indent="-171450"/>
            <a:r>
              <a:rPr lang="vi-VN" b="1">
                <a:latin typeface="Raleway" pitchFamily="2" charset="0"/>
              </a:rPr>
              <a:t>Học tích lũy (Learning Over Time</a:t>
            </a:r>
            <a:r>
              <a:rPr lang="vi-VN">
                <a:latin typeface="Raleway" pitchFamily="2" charset="0"/>
              </a:rPr>
              <a:t>): Xây dựng mô hình máy học có khả năng học từ dữ liệu mới, dần dần cải thiện khả năng phát hiện xâm nhập khi cập nhật về các mối đe dọa mới.</a:t>
            </a:r>
          </a:p>
          <a:p>
            <a:pPr marL="171450" indent="-171450"/>
            <a:endParaRPr lang="vi-VN">
              <a:latin typeface="Raleway" pitchFamily="2" charset="0"/>
            </a:endParaRPr>
          </a:p>
          <a:p>
            <a:pPr marL="171450" indent="-171450"/>
            <a:r>
              <a:rPr lang="vi-VN" b="1">
                <a:latin typeface="Raleway" pitchFamily="2" charset="0"/>
              </a:rPr>
              <a:t>Phát hiện tấn công phức tạp: </a:t>
            </a:r>
            <a:r>
              <a:rPr lang="vi-VN">
                <a:latin typeface="Raleway" pitchFamily="2" charset="0"/>
              </a:rPr>
              <a:t>Sử dụng các phương pháp học sâu như mạng nơ-ron hồi tiếp (RNN) hoặc mạng nơ-ron tích chập (CNN) để phát hiện các mẫu tấn công phức tạp và tiềm ẩn trong lưu lượng mạng.</a:t>
            </a:r>
          </a:p>
          <a:p>
            <a:pPr marL="171450" indent="-171450"/>
            <a:endParaRPr lang="vi-VN" b="1">
              <a:latin typeface="Raleway" pitchFamily="2" charset="0"/>
            </a:endParaRPr>
          </a:p>
          <a:p>
            <a:pPr marL="171450" indent="-171450"/>
            <a:r>
              <a:rPr lang="vi-VN" b="1">
                <a:latin typeface="Raleway" pitchFamily="2" charset="0"/>
              </a:rPr>
              <a:t>Hệ thống dựa trên quy luật và học máy: </a:t>
            </a:r>
            <a:r>
              <a:rPr lang="vi-VN">
                <a:latin typeface="Raleway" pitchFamily="2" charset="0"/>
              </a:rPr>
              <a:t>Kết hợp cả các quy luật đã biết trước và học máy để phát hiện xâm nhập. Các quy luật này có thể dựa trên kiến thức chuyên gia hoặc các quy tắc mạng đã biết trước.</a:t>
            </a:r>
          </a:p>
          <a:p>
            <a:pPr marL="171450" indent="-171450"/>
            <a:endParaRPr lang="vi-VN" b="1">
              <a:latin typeface="Raleway" pitchFamily="2" charset="0"/>
            </a:endParaRPr>
          </a:p>
          <a:p>
            <a:pPr marL="171450" indent="-171450"/>
            <a:r>
              <a:rPr lang="vi-VN" b="1">
                <a:latin typeface="Raleway" pitchFamily="2" charset="0"/>
              </a:rPr>
              <a:t>Phân tích dữ liệu gần thời gian thực: </a:t>
            </a:r>
            <a:r>
              <a:rPr lang="vi-VN">
                <a:latin typeface="Raleway" pitchFamily="2" charset="0"/>
              </a:rPr>
              <a:t>Sử dụng các thuật toán học máy có khả năng xử lý dữ liệu gần thời gian thực để phát hiện và phản ứng nhanh chóng với các mối đe dọa ngay khi chúng xuất hiện trong mạng.</a:t>
            </a:r>
          </a:p>
          <a:p>
            <a:pPr marL="171450" indent="-171450"/>
            <a:endParaRPr lang="vi-VN" b="1">
              <a:latin typeface="Raleway" pitchFamily="2" charset="0"/>
            </a:endParaRPr>
          </a:p>
        </p:txBody>
      </p:sp>
    </p:spTree>
    <p:extLst>
      <p:ext uri="{BB962C8B-B14F-4D97-AF65-F5344CB8AC3E}">
        <p14:creationId xmlns:p14="http://schemas.microsoft.com/office/powerpoint/2010/main" val="6533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B7537DAA-2986-F36B-7F98-F4BC97DD05C1}"/>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45D1C288-4C73-D97A-CF55-B2F23063BE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rPr>
              <a:t>Cấu hình và tối ưu mạng</a:t>
            </a:r>
          </a:p>
        </p:txBody>
      </p:sp>
      <p:sp>
        <p:nvSpPr>
          <p:cNvPr id="6" name="Google Shape;627;p46">
            <a:extLst>
              <a:ext uri="{FF2B5EF4-FFF2-40B4-BE49-F238E27FC236}">
                <a16:creationId xmlns:a16="http://schemas.microsoft.com/office/drawing/2014/main" id="{B2AD0FA6-DCC2-DE36-BD8B-E9759879E839}"/>
              </a:ext>
            </a:extLst>
          </p:cNvPr>
          <p:cNvSpPr txBox="1">
            <a:spLocks/>
          </p:cNvSpPr>
          <p:nvPr/>
        </p:nvSpPr>
        <p:spPr>
          <a:xfrm>
            <a:off x="720000" y="106575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171450" indent="-171450"/>
            <a:r>
              <a:rPr lang="vi-VN" b="1">
                <a:latin typeface="Raleway" pitchFamily="2" charset="0"/>
              </a:rPr>
              <a:t> Cấu hình tự động:</a:t>
            </a:r>
            <a:r>
              <a:rPr lang="en-US" b="1">
                <a:latin typeface="Raleway" pitchFamily="2" charset="0"/>
              </a:rPr>
              <a:t> </a:t>
            </a:r>
          </a:p>
          <a:p>
            <a:pPr marL="0" indent="0">
              <a:buNone/>
            </a:pPr>
            <a:r>
              <a:rPr lang="vi-VN" b="1">
                <a:latin typeface="Raleway" pitchFamily="2" charset="0"/>
              </a:rPr>
              <a:t>Cisco Network Assistant: </a:t>
            </a:r>
            <a:r>
              <a:rPr lang="vi-VN">
                <a:latin typeface="Raleway" pitchFamily="2" charset="0"/>
              </a:rPr>
              <a:t>Sử dụng ML để tự động cấu hình các thiết bị mạng mới theo các chính sách và tiêu chuẩn định trước. Ví dụ, công cụ có thể tự động cấu hình các thiết lập VLAN, QoS và ACL cho các thiết bị mới được kết nối vào mạng.</a:t>
            </a:r>
          </a:p>
        </p:txBody>
      </p:sp>
      <p:pic>
        <p:nvPicPr>
          <p:cNvPr id="18434" name="Picture 2">
            <a:extLst>
              <a:ext uri="{FF2B5EF4-FFF2-40B4-BE49-F238E27FC236}">
                <a16:creationId xmlns:a16="http://schemas.microsoft.com/office/drawing/2014/main" id="{FE057CC4-2656-9FEC-F0A3-6A8248A64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69" y="2015099"/>
            <a:ext cx="5972175"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48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09B2B325-992D-95BC-6B65-8DDE725EA0DE}"/>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244200BB-3D49-1FAC-EE60-2C093398DCF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rPr>
              <a:t>Cấu hình và tối ưu mạng</a:t>
            </a:r>
          </a:p>
        </p:txBody>
      </p:sp>
      <p:sp>
        <p:nvSpPr>
          <p:cNvPr id="6" name="Google Shape;627;p46">
            <a:extLst>
              <a:ext uri="{FF2B5EF4-FFF2-40B4-BE49-F238E27FC236}">
                <a16:creationId xmlns:a16="http://schemas.microsoft.com/office/drawing/2014/main" id="{065B8693-A7E9-88A8-2240-9825948E8222}"/>
              </a:ext>
            </a:extLst>
          </p:cNvPr>
          <p:cNvSpPr txBox="1">
            <a:spLocks/>
          </p:cNvSpPr>
          <p:nvPr/>
        </p:nvSpPr>
        <p:spPr>
          <a:xfrm>
            <a:off x="720000" y="106575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171450" indent="-171450"/>
            <a:r>
              <a:rPr lang="vi-VN" b="1">
                <a:latin typeface="Raleway" pitchFamily="2" charset="0"/>
              </a:rPr>
              <a:t>Phân bổ tài nguyên:</a:t>
            </a:r>
          </a:p>
          <a:p>
            <a:pPr marL="0" indent="0">
              <a:buNone/>
            </a:pPr>
            <a:r>
              <a:rPr lang="vi-VN" b="1">
                <a:latin typeface="Raleway" pitchFamily="2" charset="0"/>
              </a:rPr>
              <a:t>Google Cloud Network Optimizer: </a:t>
            </a:r>
            <a:r>
              <a:rPr lang="vi-VN">
                <a:latin typeface="Raleway" pitchFamily="2" charset="0"/>
              </a:rPr>
              <a:t>Sử dụng ML để phân tích nhu cầu sử dụng mạng và đề xuất các giải pháp tối ưu hóa việc sử dụng tài nguyên mạng, ví dụ như scaling các nhóm máy ảo.</a:t>
            </a:r>
          </a:p>
        </p:txBody>
      </p:sp>
      <p:pic>
        <p:nvPicPr>
          <p:cNvPr id="20482" name="Picture 2" descr="Advanced Networking Demos - Firewall Plus, NCC VPC spokes and NFO | Google  Cloud Blog">
            <a:extLst>
              <a:ext uri="{FF2B5EF4-FFF2-40B4-BE49-F238E27FC236}">
                <a16:creationId xmlns:a16="http://schemas.microsoft.com/office/drawing/2014/main" id="{41FC9FF9-AD22-7634-2649-31E451C5E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226" y="1925807"/>
            <a:ext cx="4495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02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B9E028BD-B37A-756B-5EF7-193AFE0824FE}"/>
            </a:ext>
          </a:extLst>
        </p:cNvPr>
        <p:cNvGrpSpPr/>
        <p:nvPr/>
      </p:nvGrpSpPr>
      <p:grpSpPr>
        <a:xfrm>
          <a:off x="0" y="0"/>
          <a:ext cx="0" cy="0"/>
          <a:chOff x="0" y="0"/>
          <a:chExt cx="0" cy="0"/>
        </a:xfrm>
      </p:grpSpPr>
      <p:sp>
        <p:nvSpPr>
          <p:cNvPr id="626" name="Google Shape;626;p46">
            <a:extLst>
              <a:ext uri="{FF2B5EF4-FFF2-40B4-BE49-F238E27FC236}">
                <a16:creationId xmlns:a16="http://schemas.microsoft.com/office/drawing/2014/main" id="{9F2D01F4-7ACD-BE51-469C-98C160CEBA1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rPr>
              <a:t>Cấu hình và tối ưu mạng</a:t>
            </a:r>
          </a:p>
        </p:txBody>
      </p:sp>
      <p:sp>
        <p:nvSpPr>
          <p:cNvPr id="6" name="Google Shape;627;p46">
            <a:extLst>
              <a:ext uri="{FF2B5EF4-FFF2-40B4-BE49-F238E27FC236}">
                <a16:creationId xmlns:a16="http://schemas.microsoft.com/office/drawing/2014/main" id="{6FCC8C4F-183F-5CE6-6AA2-0DF54A0466AE}"/>
              </a:ext>
            </a:extLst>
          </p:cNvPr>
          <p:cNvSpPr txBox="1">
            <a:spLocks/>
          </p:cNvSpPr>
          <p:nvPr/>
        </p:nvSpPr>
        <p:spPr>
          <a:xfrm>
            <a:off x="720000" y="1065758"/>
            <a:ext cx="7704000" cy="10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171450" indent="-171450"/>
            <a:r>
              <a:rPr lang="vi-VN" b="1">
                <a:latin typeface="Raleway" pitchFamily="2" charset="0"/>
              </a:rPr>
              <a:t>Quản lý lưu lượng truy cập:</a:t>
            </a:r>
            <a:endParaRPr lang="en-US" b="1">
              <a:latin typeface="Raleway" pitchFamily="2" charset="0"/>
            </a:endParaRPr>
          </a:p>
          <a:p>
            <a:pPr marL="0" indent="0">
              <a:buNone/>
            </a:pPr>
            <a:r>
              <a:rPr lang="vi-VN" b="1">
                <a:latin typeface="Raleway" pitchFamily="2" charset="0"/>
              </a:rPr>
              <a:t>Cisco Stealthwatch: </a:t>
            </a:r>
            <a:r>
              <a:rPr lang="vi-VN">
                <a:latin typeface="Raleway" pitchFamily="2" charset="0"/>
              </a:rPr>
              <a:t>Stealthwatch/Cisco Secure Network Analytics là một trong những giải pháp phân tích lưu lượng mạng (Network Traffic Analysis – NTA) và khả năng hiển thị hoặc phản ứng và phát hiện mạng (Network Detection and Response – NDR) đầy đủ nhất sử dụng dữ liệu telemetri từ cơ sở hạ tầng mạng hiện tại của doanh nghiệp</a:t>
            </a:r>
            <a:r>
              <a:rPr lang="vi-VN" b="1">
                <a:latin typeface="Raleway" pitchFamily="2" charset="0"/>
              </a:rPr>
              <a:t>.</a:t>
            </a:r>
          </a:p>
        </p:txBody>
      </p:sp>
      <p:pic>
        <p:nvPicPr>
          <p:cNvPr id="21506" name="Picture 2">
            <a:extLst>
              <a:ext uri="{FF2B5EF4-FFF2-40B4-BE49-F238E27FC236}">
                <a16:creationId xmlns:a16="http://schemas.microsoft.com/office/drawing/2014/main" id="{E1FB14FC-C446-C90A-67B5-98BDFBE59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544" y="2206566"/>
            <a:ext cx="4648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72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9CD753A7-1AF6-6374-16C2-72A26E9552FF}"/>
            </a:ext>
          </a:extLst>
        </p:cNvPr>
        <p:cNvGrpSpPr/>
        <p:nvPr/>
      </p:nvGrpSpPr>
      <p:grpSpPr>
        <a:xfrm>
          <a:off x="0" y="0"/>
          <a:ext cx="0" cy="0"/>
          <a:chOff x="0" y="0"/>
          <a:chExt cx="0" cy="0"/>
        </a:xfrm>
      </p:grpSpPr>
      <p:sp>
        <p:nvSpPr>
          <p:cNvPr id="348" name="Google Shape;348;p30">
            <a:extLst>
              <a:ext uri="{FF2B5EF4-FFF2-40B4-BE49-F238E27FC236}">
                <a16:creationId xmlns:a16="http://schemas.microsoft.com/office/drawing/2014/main" id="{B5708F62-A7E3-FF78-44EF-0B509C47DE63}"/>
              </a:ext>
            </a:extLst>
          </p:cNvPr>
          <p:cNvSpPr txBox="1">
            <a:spLocks noGrp="1"/>
          </p:cNvSpPr>
          <p:nvPr>
            <p:ph type="title" idx="2"/>
          </p:nvPr>
        </p:nvSpPr>
        <p:spPr>
          <a:xfrm>
            <a:off x="5320297" y="1064444"/>
            <a:ext cx="1450200" cy="1149900"/>
          </a:xfrm>
          <a:prstGeom prst="rect">
            <a:avLst/>
          </a:prstGeom>
          <a:solidFill>
            <a:srgbClr val="01536B"/>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05</a:t>
            </a:r>
            <a:endParaRPr>
              <a:solidFill>
                <a:schemeClr val="accent2"/>
              </a:solidFill>
            </a:endParaRPr>
          </a:p>
        </p:txBody>
      </p:sp>
      <p:sp>
        <p:nvSpPr>
          <p:cNvPr id="4" name="Google Shape;347;p30">
            <a:extLst>
              <a:ext uri="{FF2B5EF4-FFF2-40B4-BE49-F238E27FC236}">
                <a16:creationId xmlns:a16="http://schemas.microsoft.com/office/drawing/2014/main" id="{A9C0282D-6FD0-155A-D6EE-C690C8A6C9B8}"/>
              </a:ext>
            </a:extLst>
          </p:cNvPr>
          <p:cNvSpPr txBox="1">
            <a:spLocks noGrp="1"/>
          </p:cNvSpPr>
          <p:nvPr>
            <p:ph type="title"/>
          </p:nvPr>
        </p:nvSpPr>
        <p:spPr>
          <a:xfrm>
            <a:off x="3902437" y="2170747"/>
            <a:ext cx="4725904"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a:latin typeface="Aptos Black" panose="020B0004020202020204" pitchFamily="34" charset="0"/>
                <a:ea typeface="Roboto" panose="02000000000000000000" pitchFamily="2" charset="0"/>
              </a:rPr>
              <a:t>Mô hình trí tuệ nhân tạo trong quản trị mạng</a:t>
            </a:r>
          </a:p>
        </p:txBody>
      </p:sp>
      <p:pic>
        <p:nvPicPr>
          <p:cNvPr id="11" name="Picture Placeholder 10" descr="A person sitting in a chair with his feet on the floor&#10;&#10;Description automatically generated">
            <a:extLst>
              <a:ext uri="{FF2B5EF4-FFF2-40B4-BE49-F238E27FC236}">
                <a16:creationId xmlns:a16="http://schemas.microsoft.com/office/drawing/2014/main" id="{4F1CEA91-0503-C26D-5E68-22E7B8162371}"/>
              </a:ext>
            </a:extLst>
          </p:cNvPr>
          <p:cNvPicPr>
            <a:picLocks noGrp="1" noChangeAspect="1"/>
          </p:cNvPicPr>
          <p:nvPr>
            <p:ph type="pic" idx="3"/>
          </p:nvPr>
        </p:nvPicPr>
        <p:blipFill>
          <a:blip r:embed="rId3"/>
          <a:srcRect l="15758" r="15758"/>
          <a:stretch>
            <a:fillRect/>
          </a:stretch>
        </p:blipFill>
        <p:spPr>
          <a:xfrm>
            <a:off x="629427" y="1011206"/>
            <a:ext cx="3344700" cy="3261000"/>
          </a:xfrm>
        </p:spPr>
      </p:pic>
    </p:spTree>
    <p:extLst>
      <p:ext uri="{BB962C8B-B14F-4D97-AF65-F5344CB8AC3E}">
        <p14:creationId xmlns:p14="http://schemas.microsoft.com/office/powerpoint/2010/main" val="576166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Aptos Black" panose="020B0004020202020204" pitchFamily="34" charset="0"/>
              </a:rPr>
              <a:t>TABLE OF CONTENTS</a:t>
            </a:r>
            <a:endParaRPr sz="4000">
              <a:latin typeface="Aptos Black" panose="020B0004020202020204" pitchFamily="34" charset="0"/>
            </a:endParaRPr>
          </a:p>
        </p:txBody>
      </p:sp>
      <p:graphicFrame>
        <p:nvGraphicFramePr>
          <p:cNvPr id="316" name="Google Shape;316;p27"/>
          <p:cNvGraphicFramePr/>
          <p:nvPr>
            <p:extLst>
              <p:ext uri="{D42A27DB-BD31-4B8C-83A1-F6EECF244321}">
                <p14:modId xmlns:p14="http://schemas.microsoft.com/office/powerpoint/2010/main" val="572782908"/>
              </p:ext>
            </p:extLst>
          </p:nvPr>
        </p:nvGraphicFramePr>
        <p:xfrm>
          <a:off x="887437" y="1302407"/>
          <a:ext cx="7369125" cy="2941170"/>
        </p:xfrm>
        <a:graphic>
          <a:graphicData uri="http://schemas.openxmlformats.org/drawingml/2006/table">
            <a:tbl>
              <a:tblPr>
                <a:noFill/>
                <a:tableStyleId>{98D3797B-1C1A-4B93-930E-D2FEE8B47A0B}</a:tableStyleId>
              </a:tblPr>
              <a:tblGrid>
                <a:gridCol w="3694343">
                  <a:extLst>
                    <a:ext uri="{9D8B030D-6E8A-4147-A177-3AD203B41FA5}">
                      <a16:colId xmlns:a16="http://schemas.microsoft.com/office/drawing/2014/main" val="20000"/>
                    </a:ext>
                  </a:extLst>
                </a:gridCol>
                <a:gridCol w="3674782">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100" u="none">
                          <a:solidFill>
                            <a:schemeClr val="hlink"/>
                          </a:solidFill>
                          <a:latin typeface="Raleway" pitchFamily="2" charset="0"/>
                          <a:ea typeface="Roboto" panose="02000000000000000000" pitchFamily="2" charset="0"/>
                          <a:cs typeface="Russo One"/>
                          <a:sym typeface="Russo One"/>
                        </a:rPr>
                        <a:t>I. Đặt vấn đề</a:t>
                      </a:r>
                      <a:endParaRPr lang="en-US" sz="1100" u="none">
                        <a:solidFill>
                          <a:schemeClr val="dk1"/>
                        </a:solidFill>
                        <a:latin typeface="Raleway" pitchFamily="2" charset="0"/>
                        <a:ea typeface="Roboto" panose="02000000000000000000" pitchFamily="2" charset="0"/>
                        <a:cs typeface="Russo One"/>
                        <a:sym typeface="Russo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100" u="none">
                        <a:solidFill>
                          <a:schemeClr val="dk1"/>
                        </a:solidFill>
                        <a:latin typeface="Raleway" pitchFamily="2" charset="0"/>
                        <a:ea typeface="Roboto" panose="02000000000000000000" pitchFamily="2" charset="0"/>
                        <a:cs typeface="Open Sans"/>
                        <a:sym typeface="Open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u="none">
                          <a:solidFill>
                            <a:schemeClr val="hlink"/>
                          </a:solidFill>
                          <a:latin typeface="Raleway" pitchFamily="2" charset="0"/>
                          <a:ea typeface="Roboto" panose="02000000000000000000" pitchFamily="2" charset="0"/>
                          <a:cs typeface="Russo One"/>
                          <a:sym typeface="Russo One"/>
                        </a:rPr>
                        <a:t>II. Quản trị mạng dựa trên trí tuệ nhân tạo</a:t>
                      </a:r>
                      <a:endParaRPr lang="en-US" sz="1100" u="none">
                        <a:solidFill>
                          <a:schemeClr val="dk1"/>
                        </a:solidFill>
                        <a:latin typeface="Raleway" pitchFamily="2" charset="0"/>
                        <a:ea typeface="Roboto" panose="02000000000000000000" pitchFamily="2" charset="0"/>
                        <a:cs typeface="Russo One"/>
                        <a:sym typeface="Russo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100" u="none">
                        <a:solidFill>
                          <a:schemeClr val="dk1"/>
                        </a:solidFill>
                        <a:latin typeface="Raleway" pitchFamily="2" charset="0"/>
                        <a:ea typeface="Roboto" panose="02000000000000000000" pitchFamily="2" charset="0"/>
                        <a:cs typeface="Open Sans"/>
                        <a:sym typeface="Open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u="none">
                          <a:solidFill>
                            <a:schemeClr val="hlink"/>
                          </a:solidFill>
                          <a:latin typeface="Raleway" pitchFamily="2" charset="0"/>
                          <a:ea typeface="Roboto" panose="02000000000000000000" pitchFamily="2" charset="0"/>
                          <a:cs typeface="Russo One"/>
                          <a:sym typeface="Russo One"/>
                        </a:rPr>
                        <a:t>III. Kỹ thuật sử dụng trí tuệ nhân tạo để quản trị mạng</a:t>
                      </a:r>
                      <a:endParaRPr lang="en-US" sz="1100" u="none">
                        <a:solidFill>
                          <a:schemeClr val="dk1"/>
                        </a:solidFill>
                        <a:latin typeface="Raleway" pitchFamily="2" charset="0"/>
                        <a:ea typeface="Roboto" panose="02000000000000000000" pitchFamily="2" charset="0"/>
                        <a:cs typeface="Russo One"/>
                        <a:sym typeface="Russo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Kỹ thuật hệ thống chuyên gia</a:t>
                      </a:r>
                    </a:p>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Kỹ thuật học máy và học sâu</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US" sz="1100" u="none">
                          <a:solidFill>
                            <a:schemeClr val="hlink"/>
                          </a:solidFill>
                          <a:latin typeface="Raleway" pitchFamily="2" charset="0"/>
                          <a:ea typeface="Roboto" panose="02000000000000000000" pitchFamily="2" charset="0"/>
                          <a:cs typeface="Russo One"/>
                          <a:sym typeface="Russo One"/>
                        </a:rPr>
                        <a:t>IV. Máy học để quản trị mạng</a:t>
                      </a:r>
                      <a:endParaRPr lang="en-US" sz="1100" u="none">
                        <a:solidFill>
                          <a:schemeClr val="dk1"/>
                        </a:solidFill>
                        <a:latin typeface="Raleway" pitchFamily="2" charset="0"/>
                        <a:ea typeface="Roboto" panose="02000000000000000000" pitchFamily="2" charset="0"/>
                        <a:cs typeface="Russo One"/>
                        <a:sym typeface="Russo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Phát hiện bất thường và chẩn đoán lỗi</a:t>
                      </a:r>
                    </a:p>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Phát hiện xâm nhập</a:t>
                      </a:r>
                    </a:p>
                    <a:p>
                      <a:pPr marL="228600" lvl="0" indent="-228600" algn="l" rtl="0">
                        <a:spcBef>
                          <a:spcPts val="0"/>
                        </a:spcBef>
                        <a:spcAft>
                          <a:spcPts val="0"/>
                        </a:spcAft>
                        <a:buAutoNum type="arabicPeriod"/>
                      </a:pPr>
                      <a:r>
                        <a:rPr lang="vi-VN" sz="1100" u="none">
                          <a:solidFill>
                            <a:schemeClr val="dk1"/>
                          </a:solidFill>
                          <a:latin typeface="Raleway" pitchFamily="2" charset="0"/>
                          <a:ea typeface="Roboto" panose="02000000000000000000" pitchFamily="2" charset="0"/>
                          <a:cs typeface="Open Sans"/>
                          <a:sym typeface="Open Sans"/>
                        </a:rPr>
                        <a:t>Cấu hình và tối ưu mạng</a:t>
                      </a:r>
                      <a:endParaRPr lang="en-US" sz="1100" u="none">
                        <a:solidFill>
                          <a:schemeClr val="dk1"/>
                        </a:solidFill>
                        <a:latin typeface="Raleway" pitchFamily="2" charset="0"/>
                        <a:ea typeface="Roboto" panose="02000000000000000000" pitchFamily="2" charset="0"/>
                        <a:cs typeface="Open Sans"/>
                        <a:sym typeface="Open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100" u="none">
                          <a:solidFill>
                            <a:schemeClr val="hlink"/>
                          </a:solidFill>
                          <a:latin typeface="Raleway" pitchFamily="2" charset="0"/>
                          <a:ea typeface="Roboto" panose="02000000000000000000" pitchFamily="2" charset="0"/>
                          <a:cs typeface="Russo One"/>
                          <a:sym typeface="Russo One"/>
                        </a:rPr>
                        <a:t>V. Mô hình trí tuệ nhân tạo trong quản trị mạng</a:t>
                      </a:r>
                      <a:endParaRPr lang="en-US" sz="1100" u="none">
                        <a:solidFill>
                          <a:schemeClr val="dk1"/>
                        </a:solidFill>
                        <a:latin typeface="Raleway" pitchFamily="2" charset="0"/>
                        <a:ea typeface="Roboto" panose="02000000000000000000" pitchFamily="2" charset="0"/>
                        <a:cs typeface="Russo One"/>
                        <a:sym typeface="Russo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Trí tuệ nhân tạo trong việc phát hiện xâm nhập</a:t>
                      </a:r>
                    </a:p>
                    <a:p>
                      <a:pPr marL="228600" lvl="0" indent="-228600" algn="l" rtl="0">
                        <a:spcBef>
                          <a:spcPts val="0"/>
                        </a:spcBef>
                        <a:spcAft>
                          <a:spcPts val="0"/>
                        </a:spcAft>
                        <a:buAutoNum type="arabicPeriod"/>
                      </a:pPr>
                      <a:r>
                        <a:rPr lang="en-US" sz="1100" u="none">
                          <a:solidFill>
                            <a:schemeClr val="dk1"/>
                          </a:solidFill>
                          <a:latin typeface="Raleway" pitchFamily="2" charset="0"/>
                          <a:ea typeface="Roboto" panose="02000000000000000000" pitchFamily="2" charset="0"/>
                          <a:cs typeface="Open Sans"/>
                          <a:sym typeface="Open Sans"/>
                        </a:rPr>
                        <a:t>Mô hình Deep Neural Networks (DNN) trong phát hiện xâm nhập</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US" sz="1100" u="none">
                          <a:solidFill>
                            <a:schemeClr val="dk1"/>
                          </a:solidFill>
                          <a:latin typeface="Raleway" pitchFamily="2" charset="0"/>
                          <a:ea typeface="Roboto" panose="02000000000000000000" pitchFamily="2" charset="0"/>
                          <a:cs typeface="Russo One"/>
                          <a:sym typeface="Russo One"/>
                        </a:rPr>
                        <a:t>VI. Tổng kết</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100" u="none">
                        <a:solidFill>
                          <a:schemeClr val="dk1"/>
                        </a:solidFill>
                        <a:latin typeface="Raleway" pitchFamily="2" charset="0"/>
                        <a:ea typeface="Roboto" panose="02000000000000000000" pitchFamily="2" charset="0"/>
                        <a:cs typeface="Open Sans"/>
                        <a:sym typeface="Open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EF7D21B-3C01-B8CC-37E7-C5B43A90884D}"/>
            </a:ext>
          </a:extLst>
        </p:cNvPr>
        <p:cNvGrpSpPr/>
        <p:nvPr/>
      </p:nvGrpSpPr>
      <p:grpSpPr>
        <a:xfrm>
          <a:off x="0" y="0"/>
          <a:ext cx="0" cy="0"/>
          <a:chOff x="0" y="0"/>
          <a:chExt cx="0" cy="0"/>
        </a:xfrm>
      </p:grpSpPr>
      <p:sp>
        <p:nvSpPr>
          <p:cNvPr id="2" name="Google Shape;626;p46">
            <a:extLst>
              <a:ext uri="{FF2B5EF4-FFF2-40B4-BE49-F238E27FC236}">
                <a16:creationId xmlns:a16="http://schemas.microsoft.com/office/drawing/2014/main" id="{D21F4B7E-3429-4426-0B2F-8EE4E2EFF3F4}"/>
              </a:ext>
            </a:extLst>
          </p:cNvPr>
          <p:cNvSpPr txBox="1">
            <a:spLocks/>
          </p:cNvSpPr>
          <p:nvPr/>
        </p:nvSpPr>
        <p:spPr>
          <a:xfrm>
            <a:off x="719999" y="445025"/>
            <a:ext cx="83408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vi-VN">
                <a:latin typeface="Aptos Black" panose="020B0004020202020204" pitchFamily="34" charset="0"/>
              </a:rPr>
              <a:t>Mô hình xử lý phát hiện xâm nhập bất thường</a:t>
            </a:r>
            <a:endParaRPr lang="en-US">
              <a:latin typeface="Aptos Black" panose="020B0004020202020204" pitchFamily="34" charset="0"/>
            </a:endParaRPr>
          </a:p>
        </p:txBody>
      </p:sp>
      <p:pic>
        <p:nvPicPr>
          <p:cNvPr id="22530" name="Picture 2">
            <a:extLst>
              <a:ext uri="{FF2B5EF4-FFF2-40B4-BE49-F238E27FC236}">
                <a16:creationId xmlns:a16="http://schemas.microsoft.com/office/drawing/2014/main" id="{C48193FB-D854-C969-5CD4-63790A5A9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284" y="1243904"/>
            <a:ext cx="59436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023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9A89E357-2B6A-4F26-EDC0-BE3C519921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4A8FD6-B2A8-327D-D11A-5B24DA201DBC}"/>
              </a:ext>
            </a:extLst>
          </p:cNvPr>
          <p:cNvSpPr txBox="1"/>
          <p:nvPr/>
        </p:nvSpPr>
        <p:spPr>
          <a:xfrm>
            <a:off x="-76097" y="1020087"/>
            <a:ext cx="8777869" cy="2893100"/>
          </a:xfrm>
          <a:prstGeom prst="rect">
            <a:avLst/>
          </a:prstGeom>
          <a:noFill/>
        </p:spPr>
        <p:txBody>
          <a:bodyPr wrap="square">
            <a:spAutoFit/>
          </a:bodyPr>
          <a:lstStyle/>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1: Đọc dữ liệu đầu vào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2: Lựa chọn các đặc trưng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3: Xử lý các dữ liệu bị khuyết thiếu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4: Tách các feature đầu vào thành 1 nhóm gán thành biến x, tách nhãn thành biến y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5: Xem xét phân vùng dữ liệu và khoảng tứ vị phân, loại bỏ các giá trị ngoại lai nếu có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6: Mã hóa các feature có kiểu dữ liệu là object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7: Chia tập dữ liệu thành train và test để sau khi train thì dùng dữ liệu test để dự đoán và đánh giá độ chính xác của mô hình </a:t>
            </a: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 Bước 8: Salce dữ liệu để khi huấn luyện, dữ liệu sẽ không bị học thiên vị</a:t>
            </a:r>
            <a:endParaRPr lang="en-US" sz="1400" b="0" i="0" u="none" strike="noStrike">
              <a:solidFill>
                <a:srgbClr val="000000"/>
              </a:solidFill>
              <a:effectLst/>
              <a:latin typeface="Raleway" pitchFamily="2" charset="0"/>
              <a:ea typeface="Roboto" panose="02000000000000000000" pitchFamily="2" charset="0"/>
            </a:endParaRPr>
          </a:p>
          <a:p>
            <a:pPr marL="514350" rtl="0">
              <a:spcBef>
                <a:spcPts val="0"/>
              </a:spcBef>
              <a:spcAft>
                <a:spcPts val="0"/>
              </a:spcAft>
            </a:pPr>
            <a:endParaRPr lang="vi-VN" sz="1400" b="0" i="0" u="none" strike="noStrike">
              <a:solidFill>
                <a:srgbClr val="000000"/>
              </a:solidFill>
              <a:effectLst/>
              <a:latin typeface="Raleway" pitchFamily="2" charset="0"/>
              <a:ea typeface="Roboto" panose="02000000000000000000" pitchFamily="2" charset="0"/>
            </a:endParaRPr>
          </a:p>
          <a:p>
            <a:pPr marL="514350" rtl="0">
              <a:spcBef>
                <a:spcPts val="0"/>
              </a:spcBef>
              <a:spcAft>
                <a:spcPts val="0"/>
              </a:spcAft>
            </a:pPr>
            <a:r>
              <a:rPr lang="vi-VN" sz="1400" b="0" i="0" u="none" strike="noStrike">
                <a:solidFill>
                  <a:srgbClr val="000000"/>
                </a:solidFill>
                <a:effectLst/>
                <a:latin typeface="Raleway" pitchFamily="2" charset="0"/>
                <a:ea typeface="Roboto" panose="02000000000000000000" pitchFamily="2" charset="0"/>
              </a:rPr>
              <a:t>Sau khi xử lý dữ liệu và làm sạch dữ liệu tập dữ liệu có kích thước là 2219201 hàng và 92 cột. Như vậy số lượng feature khá lớn, có nhiều feature không cần thiết khi train do đó thời gian thực hiện train là khá lâu. Nên cần giảm chiều dữ liệu</a:t>
            </a:r>
          </a:p>
        </p:txBody>
      </p:sp>
      <p:pic>
        <p:nvPicPr>
          <p:cNvPr id="9218" name="Picture 2">
            <a:extLst>
              <a:ext uri="{FF2B5EF4-FFF2-40B4-BE49-F238E27FC236}">
                <a16:creationId xmlns:a16="http://schemas.microsoft.com/office/drawing/2014/main" id="{E74B2ED1-5EB7-24A4-119E-BDC1045FE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312" y="3913187"/>
            <a:ext cx="3819525" cy="11144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26;p46">
            <a:extLst>
              <a:ext uri="{FF2B5EF4-FFF2-40B4-BE49-F238E27FC236}">
                <a16:creationId xmlns:a16="http://schemas.microsoft.com/office/drawing/2014/main" id="{9F9DA81F-F815-00DA-81F8-CB47A1F2E18C}"/>
              </a:ext>
            </a:extLst>
          </p:cNvPr>
          <p:cNvSpPr txBox="1">
            <a:spLocks/>
          </p:cNvSpPr>
          <p:nvPr/>
        </p:nvSpPr>
        <p:spPr>
          <a:xfrm>
            <a:off x="401563" y="396128"/>
            <a:ext cx="83408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en-US">
                <a:latin typeface="Aptos Black" panose="020B0004020202020204" pitchFamily="34" charset="0"/>
              </a:rPr>
              <a:t>Tiền xử lý dữ liệu</a:t>
            </a:r>
          </a:p>
        </p:txBody>
      </p:sp>
    </p:spTree>
    <p:extLst>
      <p:ext uri="{BB962C8B-B14F-4D97-AF65-F5344CB8AC3E}">
        <p14:creationId xmlns:p14="http://schemas.microsoft.com/office/powerpoint/2010/main" val="1715289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B05223D0-80A9-44D0-CCAC-F5A0F4015AC5}"/>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D671AC4F-B238-7D1F-E4FB-FC88EED7BF2D}"/>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Giảm chiều dữ liệu</a:t>
            </a:r>
          </a:p>
        </p:txBody>
      </p:sp>
      <p:pic>
        <p:nvPicPr>
          <p:cNvPr id="10242" name="Picture 2">
            <a:extLst>
              <a:ext uri="{FF2B5EF4-FFF2-40B4-BE49-F238E27FC236}">
                <a16:creationId xmlns:a16="http://schemas.microsoft.com/office/drawing/2014/main" id="{418B68C5-AC6D-9C74-A447-09DB1AD13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02" y="1142287"/>
            <a:ext cx="5943600" cy="676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67F959-DBDC-5B74-E787-A65816C758AD}"/>
              </a:ext>
            </a:extLst>
          </p:cNvPr>
          <p:cNvSpPr txBox="1"/>
          <p:nvPr/>
        </p:nvSpPr>
        <p:spPr>
          <a:xfrm>
            <a:off x="570889" y="834510"/>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Đoạn mã python giảm chiều dữ liệu</a:t>
            </a:r>
            <a:endParaRPr lang="en-US">
              <a:latin typeface="Roboto" panose="02000000000000000000" pitchFamily="2" charset="0"/>
              <a:ea typeface="Roboto" panose="02000000000000000000" pitchFamily="2" charset="0"/>
            </a:endParaRPr>
          </a:p>
        </p:txBody>
      </p:sp>
      <p:pic>
        <p:nvPicPr>
          <p:cNvPr id="10244" name="Picture 4">
            <a:extLst>
              <a:ext uri="{FF2B5EF4-FFF2-40B4-BE49-F238E27FC236}">
                <a16:creationId xmlns:a16="http://schemas.microsoft.com/office/drawing/2014/main" id="{EB294880-15B8-8139-9DF9-B2D2AFB93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02" y="2348981"/>
            <a:ext cx="4962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E8D2D6-2533-6C44-0620-7672A3A21E8F}"/>
              </a:ext>
            </a:extLst>
          </p:cNvPr>
          <p:cNvSpPr txBox="1"/>
          <p:nvPr/>
        </p:nvSpPr>
        <p:spPr>
          <a:xfrm>
            <a:off x="570889" y="2038123"/>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Đoạn mã python in ra chiều của dữ liệu sau khi giảm chiều</a:t>
            </a:r>
            <a:endParaRPr lang="en-US">
              <a:latin typeface="Roboto" panose="02000000000000000000" pitchFamily="2" charset="0"/>
              <a:ea typeface="Roboto" panose="02000000000000000000" pitchFamily="2" charset="0"/>
            </a:endParaRPr>
          </a:p>
        </p:txBody>
      </p:sp>
      <p:pic>
        <p:nvPicPr>
          <p:cNvPr id="10246" name="Picture 6">
            <a:extLst>
              <a:ext uri="{FF2B5EF4-FFF2-40B4-BE49-F238E27FC236}">
                <a16:creationId xmlns:a16="http://schemas.microsoft.com/office/drawing/2014/main" id="{D30A0FCB-FF3F-E168-E948-95FADBAC1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89" y="3866077"/>
            <a:ext cx="5943600" cy="885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D51F62-8A25-4C42-8A8F-EFF083980258}"/>
              </a:ext>
            </a:extLst>
          </p:cNvPr>
          <p:cNvSpPr txBox="1"/>
          <p:nvPr/>
        </p:nvSpPr>
        <p:spPr>
          <a:xfrm>
            <a:off x="570889" y="3558300"/>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Đoạn mã python để phân chia tệp dữ liệu</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2182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9CA7B291-97B9-49A1-9B16-609E9EE4B931}"/>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FE663B92-3BDC-D85C-ED76-FBBDFDF7F4DE}"/>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Giảm chiều dữ liệu</a:t>
            </a:r>
          </a:p>
        </p:txBody>
      </p:sp>
      <p:sp>
        <p:nvSpPr>
          <p:cNvPr id="4" name="TextBox 3">
            <a:extLst>
              <a:ext uri="{FF2B5EF4-FFF2-40B4-BE49-F238E27FC236}">
                <a16:creationId xmlns:a16="http://schemas.microsoft.com/office/drawing/2014/main" id="{1CBBB851-6540-4838-BD14-1DBEFB37DDD9}"/>
              </a:ext>
            </a:extLst>
          </p:cNvPr>
          <p:cNvSpPr txBox="1"/>
          <p:nvPr/>
        </p:nvSpPr>
        <p:spPr>
          <a:xfrm>
            <a:off x="1157671" y="611868"/>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Tập dữ liệu Train</a:t>
            </a:r>
            <a:endParaRPr lang="en-US">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94302560-B050-6AC1-1BBD-5AB02E2AF037}"/>
              </a:ext>
            </a:extLst>
          </p:cNvPr>
          <p:cNvSpPr txBox="1"/>
          <p:nvPr/>
        </p:nvSpPr>
        <p:spPr>
          <a:xfrm>
            <a:off x="1174124" y="1900440"/>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Tập dữ liệu Validation</a:t>
            </a:r>
          </a:p>
        </p:txBody>
      </p:sp>
      <p:sp>
        <p:nvSpPr>
          <p:cNvPr id="6" name="TextBox 5">
            <a:extLst>
              <a:ext uri="{FF2B5EF4-FFF2-40B4-BE49-F238E27FC236}">
                <a16:creationId xmlns:a16="http://schemas.microsoft.com/office/drawing/2014/main" id="{150C5224-7366-9A22-989A-4D22EC5A5477}"/>
              </a:ext>
            </a:extLst>
          </p:cNvPr>
          <p:cNvSpPr txBox="1"/>
          <p:nvPr/>
        </p:nvSpPr>
        <p:spPr>
          <a:xfrm>
            <a:off x="1157671" y="3335658"/>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Tập dữ liệu Test</a:t>
            </a:r>
          </a:p>
        </p:txBody>
      </p:sp>
      <p:pic>
        <p:nvPicPr>
          <p:cNvPr id="11266" name="Picture 2">
            <a:extLst>
              <a:ext uri="{FF2B5EF4-FFF2-40B4-BE49-F238E27FC236}">
                <a16:creationId xmlns:a16="http://schemas.microsoft.com/office/drawing/2014/main" id="{05254D84-76A4-C263-F8A0-8708BACFD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591"/>
          <a:stretch/>
        </p:blipFill>
        <p:spPr bwMode="auto">
          <a:xfrm>
            <a:off x="1276733" y="879877"/>
            <a:ext cx="4724400" cy="96588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D17D300-4C64-AB19-005E-7DE34D5820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686"/>
          <a:stretch/>
        </p:blipFill>
        <p:spPr bwMode="auto">
          <a:xfrm>
            <a:off x="1276733" y="2161919"/>
            <a:ext cx="4371975" cy="102709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88D3A00-B583-5D6A-2231-EDAB177ED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3" y="3695036"/>
            <a:ext cx="4305300"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194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28B52033-EDA9-2772-9B88-276904AB76A9}"/>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A2F5C6F8-D177-0BA4-43C4-261C4207C41F}"/>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Xây dựng mô hình DNN</a:t>
            </a:r>
          </a:p>
        </p:txBody>
      </p:sp>
      <p:pic>
        <p:nvPicPr>
          <p:cNvPr id="12290" name="Picture 2">
            <a:extLst>
              <a:ext uri="{FF2B5EF4-FFF2-40B4-BE49-F238E27FC236}">
                <a16:creationId xmlns:a16="http://schemas.microsoft.com/office/drawing/2014/main" id="{748BD0C5-29B6-A151-98B1-2B73D2954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617" y="866775"/>
            <a:ext cx="5943600" cy="42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B9EF5B-73BD-EF1B-1FCF-3AF9414CD13E}"/>
              </a:ext>
            </a:extLst>
          </p:cNvPr>
          <p:cNvSpPr txBox="1"/>
          <p:nvPr/>
        </p:nvSpPr>
        <p:spPr>
          <a:xfrm>
            <a:off x="521497" y="497443"/>
            <a:ext cx="4946072" cy="738664"/>
          </a:xfrm>
          <a:prstGeom prst="rect">
            <a:avLst/>
          </a:prstGeom>
          <a:noFill/>
        </p:spPr>
        <p:txBody>
          <a:bodyPr wrap="square">
            <a:spAutoFit/>
          </a:bodyPr>
          <a:lstStyle/>
          <a:p>
            <a:pPr algn="ctr" rtl="0">
              <a:spcBef>
                <a:spcPts val="0"/>
              </a:spcBef>
              <a:spcAft>
                <a:spcPts val="0"/>
              </a:spcAft>
            </a:pP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Xây</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dựng</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mô</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hình</a:t>
            </a:r>
            <a:r>
              <a:rPr lang="en-US" sz="1400" b="0" u="none" strike="noStrike" dirty="0">
                <a:solidFill>
                  <a:srgbClr val="000000"/>
                </a:solidFill>
                <a:effectLst/>
                <a:latin typeface="Roboto" panose="02000000000000000000" pitchFamily="2" charset="0"/>
                <a:ea typeface="Roboto" panose="02000000000000000000" pitchFamily="2" charset="0"/>
              </a:rPr>
              <a:t> DNN </a:t>
            </a:r>
            <a:r>
              <a:rPr lang="en-US" sz="1400" b="0" u="none" strike="noStrike" dirty="0" err="1">
                <a:solidFill>
                  <a:srgbClr val="000000"/>
                </a:solidFill>
                <a:effectLst/>
                <a:latin typeface="Roboto" panose="02000000000000000000" pitchFamily="2" charset="0"/>
                <a:ea typeface="Roboto" panose="02000000000000000000" pitchFamily="2" charset="0"/>
              </a:rPr>
              <a:t>trong</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phát</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hiện</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xâp</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nhập</a:t>
            </a:r>
            <a:endParaRPr lang="en-US" b="0" dirty="0">
              <a:effectLst/>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r>
            <a:br>
              <a:rPr lang="en-US" dirty="0">
                <a:latin typeface="Roboto" panose="02000000000000000000" pitchFamily="2" charset="0"/>
                <a:ea typeface="Roboto" panose="02000000000000000000" pitchFamily="2" charset="0"/>
              </a:rPr>
            </a:b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53774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6B3C5A92-F0F6-F6EB-CD36-7E137344629E}"/>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79D61FB1-DDBB-8120-1C0F-FF1CCCE1B3EB}"/>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Xây dựng mô hình DNN</a:t>
            </a:r>
          </a:p>
        </p:txBody>
      </p:sp>
      <p:pic>
        <p:nvPicPr>
          <p:cNvPr id="13314" name="Picture 2">
            <a:extLst>
              <a:ext uri="{FF2B5EF4-FFF2-40B4-BE49-F238E27FC236}">
                <a16:creationId xmlns:a16="http://schemas.microsoft.com/office/drawing/2014/main" id="{4C6A31E1-074A-BADA-6914-893CEFD0F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22" y="1142287"/>
            <a:ext cx="5943600" cy="1276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035005-CAF4-0995-6943-E38DF2F870EA}"/>
              </a:ext>
            </a:extLst>
          </p:cNvPr>
          <p:cNvSpPr txBox="1"/>
          <p:nvPr/>
        </p:nvSpPr>
        <p:spPr>
          <a:xfrm>
            <a:off x="570889" y="834510"/>
            <a:ext cx="4946072" cy="307777"/>
          </a:xfrm>
          <a:prstGeom prst="rect">
            <a:avLst/>
          </a:prstGeom>
          <a:noFill/>
        </p:spPr>
        <p:txBody>
          <a:bodyPr wrap="square">
            <a:spAutoFit/>
          </a:bodyPr>
          <a:lstStyle/>
          <a:p>
            <a:r>
              <a:rPr lang="en-US" sz="1400" b="0" u="none" strike="noStrike">
                <a:solidFill>
                  <a:srgbClr val="000000"/>
                </a:solidFill>
                <a:effectLst/>
                <a:latin typeface="Roboto" panose="02000000000000000000" pitchFamily="2" charset="0"/>
                <a:ea typeface="Roboto" panose="02000000000000000000" pitchFamily="2" charset="0"/>
              </a:rPr>
              <a:t>Những kiểu tấn công</a:t>
            </a:r>
            <a:endParaRPr lang="en-US">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2566B26A-4094-C90A-02E6-49AC09044BF4}"/>
              </a:ext>
            </a:extLst>
          </p:cNvPr>
          <p:cNvSpPr txBox="1"/>
          <p:nvPr/>
        </p:nvSpPr>
        <p:spPr>
          <a:xfrm>
            <a:off x="570889" y="2571750"/>
            <a:ext cx="6086628" cy="2031325"/>
          </a:xfrm>
          <a:prstGeom prst="rect">
            <a:avLst/>
          </a:prstGeom>
          <a:noFill/>
        </p:spPr>
        <p:txBody>
          <a:bodyPr wrap="square">
            <a:spAutoFit/>
          </a:bodyPr>
          <a:lstStyle/>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Mỗi kiểu tấn công ở đây sẽ được gán tương ứng với index của nó trong list</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Cụ thể có thể biểu diễn attack_labels:</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Backdoor: 0, DDoS_HTTP: 1, DDoS_ICMP: 2, DDoS_TCP: 3, DDoS_UDP: 4,</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Fingerprinting: 5, MITM: 6, Normal: 7, Password: 8, Port_Scanning: 9,</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Ransomware: 10, SQL_injection: 11, Uploading: 12, Vulnerability_Scanner: 13,</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XSS: 14.</a:t>
            </a:r>
            <a:endParaRPr lang="vi-VN" b="0">
              <a:effectLst/>
              <a:latin typeface="Roboto" panose="02000000000000000000" pitchFamily="2" charset="0"/>
              <a:ea typeface="Roboto" panose="02000000000000000000" pitchFamily="2" charset="0"/>
            </a:endParaRPr>
          </a:p>
          <a:p>
            <a:r>
              <a:rPr lang="vi-VN">
                <a:latin typeface="Roboto" panose="02000000000000000000" pitchFamily="2" charset="0"/>
                <a:ea typeface="Roboto" panose="02000000000000000000" pitchFamily="2" charset="0"/>
              </a:rPr>
              <a:t/>
            </a:r>
            <a:br>
              <a:rPr lang="vi-VN">
                <a:latin typeface="Roboto" panose="02000000000000000000" pitchFamily="2" charset="0"/>
                <a:ea typeface="Roboto" panose="02000000000000000000" pitchFamily="2" charset="0"/>
              </a:rPr>
            </a:b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41482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8386C596-4683-B46E-DE75-0E14679F27BD}"/>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64689F0C-4CD5-4A57-7CEC-D0F2EE659D32}"/>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Xây dựng mô hình DNN</a:t>
            </a:r>
          </a:p>
        </p:txBody>
      </p:sp>
      <p:pic>
        <p:nvPicPr>
          <p:cNvPr id="14338" name="Picture 2">
            <a:extLst>
              <a:ext uri="{FF2B5EF4-FFF2-40B4-BE49-F238E27FC236}">
                <a16:creationId xmlns:a16="http://schemas.microsoft.com/office/drawing/2014/main" id="{244ADF73-B3DE-174B-2223-FC843065A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972" y="708536"/>
            <a:ext cx="4384411" cy="4195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B93A63-9FC4-B03F-41D2-E44600589309}"/>
              </a:ext>
            </a:extLst>
          </p:cNvPr>
          <p:cNvSpPr txBox="1"/>
          <p:nvPr/>
        </p:nvSpPr>
        <p:spPr>
          <a:xfrm>
            <a:off x="-1517072" y="708536"/>
            <a:ext cx="4946072" cy="738664"/>
          </a:xfrm>
          <a:prstGeom prst="rect">
            <a:avLst/>
          </a:prstGeom>
          <a:noFill/>
        </p:spPr>
        <p:txBody>
          <a:bodyPr wrap="square">
            <a:spAutoFit/>
          </a:bodyPr>
          <a:lstStyle/>
          <a:p>
            <a:pPr algn="ctr" rtl="0">
              <a:spcBef>
                <a:spcPts val="0"/>
              </a:spcBef>
              <a:spcAft>
                <a:spcPts val="0"/>
              </a:spcAft>
            </a:pPr>
            <a:r>
              <a:rPr lang="en-US" sz="1400" b="0" u="none" strike="noStrike">
                <a:solidFill>
                  <a:srgbClr val="000000"/>
                </a:solidFill>
                <a:effectLst/>
                <a:latin typeface="Roboto" panose="02000000000000000000" pitchFamily="2" charset="0"/>
                <a:ea typeface="Roboto" panose="02000000000000000000" pitchFamily="2" charset="0"/>
              </a:rPr>
              <a:t>Mô hình DNN</a:t>
            </a:r>
            <a:endParaRPr lang="en-US" b="0">
              <a:effectLst/>
              <a:latin typeface="Roboto" panose="02000000000000000000" pitchFamily="2" charset="0"/>
              <a:ea typeface="Roboto" panose="02000000000000000000" pitchFamily="2" charset="0"/>
            </a:endParaRPr>
          </a:p>
          <a:p>
            <a:r>
              <a:rPr lang="en-US">
                <a:latin typeface="Roboto" panose="02000000000000000000" pitchFamily="2" charset="0"/>
                <a:ea typeface="Roboto" panose="02000000000000000000" pitchFamily="2" charset="0"/>
              </a:rPr>
              <a:t/>
            </a:r>
            <a:br>
              <a:rPr lang="en-US">
                <a:latin typeface="Roboto" panose="02000000000000000000" pitchFamily="2" charset="0"/>
                <a:ea typeface="Roboto" panose="02000000000000000000" pitchFamily="2" charset="0"/>
              </a:rPr>
            </a:b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920472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A133DD1E-EA2F-A2F2-B97C-1755BC3F8A5D}"/>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086816CC-781A-F227-F814-BFF7B4069D06}"/>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Triển khai mô hình</a:t>
            </a:r>
          </a:p>
        </p:txBody>
      </p:sp>
      <p:pic>
        <p:nvPicPr>
          <p:cNvPr id="15362" name="Picture 2">
            <a:extLst>
              <a:ext uri="{FF2B5EF4-FFF2-40B4-BE49-F238E27FC236}">
                <a16:creationId xmlns:a16="http://schemas.microsoft.com/office/drawing/2014/main" id="{1A2A11EB-C497-A253-380E-8BC80FD77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75" y="778656"/>
            <a:ext cx="5943600" cy="47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5ED513-1CBE-0B61-92B2-728977C6A9DB}"/>
              </a:ext>
            </a:extLst>
          </p:cNvPr>
          <p:cNvSpPr txBox="1"/>
          <p:nvPr/>
        </p:nvSpPr>
        <p:spPr>
          <a:xfrm>
            <a:off x="553775" y="1421694"/>
            <a:ext cx="6513265" cy="1600438"/>
          </a:xfrm>
          <a:prstGeom prst="rect">
            <a:avLst/>
          </a:prstGeom>
          <a:noFill/>
        </p:spPr>
        <p:txBody>
          <a:bodyPr wrap="square">
            <a:spAutoFit/>
          </a:bodyPr>
          <a:lstStyle/>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Với mô hình đã xây dựng, sử dụng hàm loss function là hàm “sparse_ categorical_crossentropy” sử dụng cho phân loại đa lớp với nhãn là số nguyên, hàm tối ưu “adam” do có khả năng hội tụ mô hình nhanh hơn, và phương thức đánh giá mô hình dựa trên “accuracy” - độ chính xác dữ liệu lý thuyết so với dữ liệu thực tế.</a:t>
            </a:r>
            <a:endParaRPr lang="vi-VN" b="0">
              <a:effectLst/>
              <a:latin typeface="Roboto" panose="02000000000000000000" pitchFamily="2" charset="0"/>
              <a:ea typeface="Roboto" panose="02000000000000000000" pitchFamily="2" charset="0"/>
            </a:endParaRPr>
          </a:p>
          <a:p>
            <a:r>
              <a:rPr lang="vi-VN">
                <a:latin typeface="Roboto" panose="02000000000000000000" pitchFamily="2" charset="0"/>
                <a:ea typeface="Roboto" panose="02000000000000000000" pitchFamily="2" charset="0"/>
              </a:rPr>
              <a:t/>
            </a:r>
            <a:br>
              <a:rPr lang="vi-VN">
                <a:latin typeface="Roboto" panose="02000000000000000000" pitchFamily="2" charset="0"/>
                <a:ea typeface="Roboto" panose="02000000000000000000" pitchFamily="2" charset="0"/>
              </a:rPr>
            </a:br>
            <a:endParaRPr lang="en-US">
              <a:latin typeface="Roboto" panose="02000000000000000000" pitchFamily="2" charset="0"/>
              <a:ea typeface="Roboto" panose="02000000000000000000" pitchFamily="2" charset="0"/>
            </a:endParaRPr>
          </a:p>
        </p:txBody>
      </p:sp>
      <p:pic>
        <p:nvPicPr>
          <p:cNvPr id="15364" name="Picture 4">
            <a:extLst>
              <a:ext uri="{FF2B5EF4-FFF2-40B4-BE49-F238E27FC236}">
                <a16:creationId xmlns:a16="http://schemas.microsoft.com/office/drawing/2014/main" id="{4FA642F5-D76C-0361-F1A2-25716CBAB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52" y="2650657"/>
            <a:ext cx="5943600" cy="371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46AD02-11DE-5078-458C-A850B3B6037D}"/>
              </a:ext>
            </a:extLst>
          </p:cNvPr>
          <p:cNvSpPr txBox="1"/>
          <p:nvPr/>
        </p:nvSpPr>
        <p:spPr>
          <a:xfrm>
            <a:off x="612452" y="3188920"/>
            <a:ext cx="6454588" cy="1600438"/>
          </a:xfrm>
          <a:prstGeom prst="rect">
            <a:avLst/>
          </a:prstGeom>
          <a:noFill/>
        </p:spPr>
        <p:txBody>
          <a:bodyPr wrap="square">
            <a:spAutoFit/>
          </a:bodyPr>
          <a:lstStyle/>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Thực hiện học mô hình trên tập x_train, y_train với 35 lần lặp trong quá trình huấn luyện. Trong quá trình đào tạo, hiệu suất của mô hình sẽ được đánh giá trên bộ xác thực (val)</a:t>
            </a:r>
            <a:endParaRPr lang="vi-VN" b="0">
              <a:effectLst/>
              <a:latin typeface="Roboto" panose="02000000000000000000" pitchFamily="2" charset="0"/>
              <a:ea typeface="Roboto" panose="02000000000000000000" pitchFamily="2" charset="0"/>
            </a:endParaRPr>
          </a:p>
          <a:p>
            <a:pPr rtl="0">
              <a:spcBef>
                <a:spcPts val="0"/>
              </a:spcBef>
              <a:spcAft>
                <a:spcPts val="0"/>
              </a:spcAft>
            </a:pPr>
            <a:r>
              <a:rPr lang="vi-VN" sz="1400" b="0" i="0" u="none" strike="noStrike">
                <a:solidFill>
                  <a:srgbClr val="000000"/>
                </a:solidFill>
                <a:effectLst/>
                <a:latin typeface="Roboto" panose="02000000000000000000" pitchFamily="2" charset="0"/>
                <a:ea typeface="Roboto" panose="02000000000000000000" pitchFamily="2" charset="0"/>
              </a:rPr>
              <a:t>Việc giảm chiều dữ liệu từ 92 feature xuống 15 feature làm giảm thời gian học của mô hình</a:t>
            </a:r>
            <a:endParaRPr lang="vi-VN" b="0">
              <a:effectLst/>
              <a:latin typeface="Roboto" panose="02000000000000000000" pitchFamily="2" charset="0"/>
              <a:ea typeface="Roboto" panose="02000000000000000000" pitchFamily="2" charset="0"/>
            </a:endParaRPr>
          </a:p>
          <a:p>
            <a:r>
              <a:rPr lang="vi-VN">
                <a:latin typeface="Roboto" panose="02000000000000000000" pitchFamily="2" charset="0"/>
                <a:ea typeface="Roboto" panose="02000000000000000000" pitchFamily="2" charset="0"/>
              </a:rPr>
              <a:t/>
            </a:r>
            <a:br>
              <a:rPr lang="vi-VN">
                <a:latin typeface="Roboto" panose="02000000000000000000" pitchFamily="2" charset="0"/>
                <a:ea typeface="Roboto" panose="02000000000000000000" pitchFamily="2" charset="0"/>
              </a:rPr>
            </a:b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861435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598" y="71919"/>
            <a:ext cx="7704000" cy="572700"/>
          </a:xfrm>
        </p:spPr>
        <p:txBody>
          <a:bodyPr/>
          <a:lstStyle/>
          <a:p>
            <a:r>
              <a:rPr lang="en-US" dirty="0" err="1" smtClean="0">
                <a:latin typeface="Aptos Black" panose="020B0604020202020204" charset="0"/>
              </a:rPr>
              <a:t>Kết</a:t>
            </a:r>
            <a:r>
              <a:rPr lang="en-US" dirty="0" smtClean="0">
                <a:latin typeface="Aptos Black" panose="020B0604020202020204" charset="0"/>
              </a:rPr>
              <a:t> </a:t>
            </a:r>
            <a:r>
              <a:rPr lang="en-US" dirty="0" err="1" smtClean="0">
                <a:latin typeface="Aptos Black" panose="020B0604020202020204" charset="0"/>
              </a:rPr>
              <a:t>quả</a:t>
            </a:r>
            <a:r>
              <a:rPr lang="en-US" dirty="0" smtClean="0">
                <a:latin typeface="Aptos Black" panose="020B0604020202020204" charset="0"/>
              </a:rPr>
              <a:t> </a:t>
            </a:r>
            <a:r>
              <a:rPr lang="en-US" dirty="0" err="1" smtClean="0">
                <a:latin typeface="Aptos Black" panose="020B0604020202020204" charset="0"/>
              </a:rPr>
              <a:t>của</a:t>
            </a:r>
            <a:r>
              <a:rPr lang="en-US" dirty="0" smtClean="0">
                <a:latin typeface="Aptos Black" panose="020B0604020202020204" charset="0"/>
              </a:rPr>
              <a:t> </a:t>
            </a:r>
            <a:r>
              <a:rPr lang="en-US" dirty="0" err="1" smtClean="0">
                <a:latin typeface="Aptos Black" panose="020B0604020202020204" charset="0"/>
              </a:rPr>
              <a:t>mô</a:t>
            </a:r>
            <a:r>
              <a:rPr lang="en-US" dirty="0" smtClean="0">
                <a:latin typeface="Aptos Black" panose="020B0604020202020204" charset="0"/>
              </a:rPr>
              <a:t> </a:t>
            </a:r>
            <a:r>
              <a:rPr lang="en-US" dirty="0" err="1" smtClean="0">
                <a:latin typeface="Aptos Black" panose="020B0604020202020204" charset="0"/>
              </a:rPr>
              <a:t>hình</a:t>
            </a:r>
            <a:endParaRPr lang="en-US" dirty="0">
              <a:latin typeface="Aptos Black" panose="020B0604020202020204" charset="0"/>
            </a:endParaRPr>
          </a:p>
        </p:txBody>
      </p:sp>
      <p:pic>
        <p:nvPicPr>
          <p:cNvPr id="3" name="Picture 2" descr="https://lh7-us.googleusercontent.com/SoMhurX1sFF78OL9tbzcBF-y-sqNvkYBPtoStHuffkBV7tC18Pwe2NmbzpGHHp_agkYe-fcKUcGwR3PAce_uP9jblmBOuutTp1vF0BDWJWMga2s5vdQJlboXsHi7Po0A8awLh0qOAeYMBaHvxScENMw"/>
          <p:cNvPicPr/>
          <p:nvPr/>
        </p:nvPicPr>
        <p:blipFill>
          <a:blip r:embed="rId2">
            <a:extLst>
              <a:ext uri="{28A0092B-C50C-407E-A947-70E740481C1C}">
                <a14:useLocalDpi xmlns:a14="http://schemas.microsoft.com/office/drawing/2010/main" val="0"/>
              </a:ext>
            </a:extLst>
          </a:blip>
          <a:srcRect/>
          <a:stretch>
            <a:fillRect/>
          </a:stretch>
        </p:blipFill>
        <p:spPr bwMode="auto">
          <a:xfrm>
            <a:off x="1571947" y="709948"/>
            <a:ext cx="4592549" cy="3665786"/>
          </a:xfrm>
          <a:prstGeom prst="rect">
            <a:avLst/>
          </a:prstGeom>
          <a:noFill/>
          <a:ln>
            <a:noFill/>
          </a:ln>
        </p:spPr>
      </p:pic>
      <p:sp>
        <p:nvSpPr>
          <p:cNvPr id="4" name="TextBox 3"/>
          <p:cNvSpPr txBox="1"/>
          <p:nvPr/>
        </p:nvSpPr>
        <p:spPr>
          <a:xfrm>
            <a:off x="442598" y="709948"/>
            <a:ext cx="971741" cy="307777"/>
          </a:xfrm>
          <a:prstGeom prst="rect">
            <a:avLst/>
          </a:prstGeom>
          <a:noFill/>
        </p:spPr>
        <p:txBody>
          <a:bodyPr wrap="none" rtlCol="0">
            <a:spAutoFit/>
          </a:bodyPr>
          <a:lstStyle/>
          <a:p>
            <a:r>
              <a:rPr lang="en-US" dirty="0" smtClean="0">
                <a:latin typeface="Roboto" panose="020B0604020202020204" charset="0"/>
                <a:ea typeface="Roboto" panose="020B0604020202020204" charset="0"/>
              </a:rPr>
              <a:t>Accuracy</a:t>
            </a:r>
            <a:r>
              <a:rPr lang="en-US" dirty="0" smtClean="0"/>
              <a:t>:</a:t>
            </a:r>
            <a:endParaRPr lang="en-US" dirty="0"/>
          </a:p>
        </p:txBody>
      </p:sp>
      <p:sp>
        <p:nvSpPr>
          <p:cNvPr id="5" name="TextBox 4"/>
          <p:cNvSpPr txBox="1"/>
          <p:nvPr/>
        </p:nvSpPr>
        <p:spPr>
          <a:xfrm>
            <a:off x="2887038" y="4441063"/>
            <a:ext cx="2263761" cy="307777"/>
          </a:xfrm>
          <a:prstGeom prst="rect">
            <a:avLst/>
          </a:prstGeom>
          <a:noFill/>
        </p:spPr>
        <p:txBody>
          <a:bodyPr wrap="none" rtlCol="0">
            <a:spAutoFit/>
          </a:bodyPr>
          <a:lstStyle/>
          <a:p>
            <a:r>
              <a:rPr lang="en-US" dirty="0" err="1" smtClean="0">
                <a:latin typeface="Roboto" panose="020B0604020202020204" charset="0"/>
                <a:ea typeface="Roboto" panose="020B0604020202020204" charset="0"/>
              </a:rPr>
              <a:t>Độ</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chính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xác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của</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mô</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hình</a:t>
            </a:r>
            <a:endParaRPr lang="en-US" dirty="0">
              <a:latin typeface="Roboto" panose="020B0604020202020204" charset="0"/>
              <a:ea typeface="Roboto" panose="020B0604020202020204" charset="0"/>
            </a:endParaRPr>
          </a:p>
        </p:txBody>
      </p:sp>
    </p:spTree>
    <p:extLst>
      <p:ext uri="{BB962C8B-B14F-4D97-AF65-F5344CB8AC3E}">
        <p14:creationId xmlns:p14="http://schemas.microsoft.com/office/powerpoint/2010/main" val="40314821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A88DE311-93CB-077F-6388-CB8782704FB0}"/>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3E7EB64B-9639-6397-90E6-A35E7456A357}"/>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Aptos Black" panose="020B0004020202020204" pitchFamily="34" charset="0"/>
                <a:ea typeface="Roboto" panose="02000000000000000000" pitchFamily="2" charset="0"/>
              </a:rPr>
              <a:t>Kết</a:t>
            </a:r>
            <a:r>
              <a:rPr lang="en-US" dirty="0">
                <a:latin typeface="Aptos Black" panose="020B0004020202020204" pitchFamily="34" charset="0"/>
                <a:ea typeface="Roboto" panose="02000000000000000000" pitchFamily="2" charset="0"/>
              </a:rPr>
              <a:t> </a:t>
            </a:r>
            <a:r>
              <a:rPr lang="en-US" dirty="0" err="1">
                <a:latin typeface="Aptos Black" panose="020B0004020202020204" pitchFamily="34" charset="0"/>
                <a:ea typeface="Roboto" panose="02000000000000000000" pitchFamily="2" charset="0"/>
              </a:rPr>
              <a:t>quả</a:t>
            </a:r>
            <a:r>
              <a:rPr lang="en-US" dirty="0">
                <a:latin typeface="Aptos Black" panose="020B0004020202020204" pitchFamily="34" charset="0"/>
                <a:ea typeface="Roboto" panose="02000000000000000000" pitchFamily="2" charset="0"/>
              </a:rPr>
              <a:t> </a:t>
            </a:r>
            <a:r>
              <a:rPr lang="en-US" dirty="0" err="1">
                <a:latin typeface="Aptos Black" panose="020B0004020202020204" pitchFamily="34" charset="0"/>
                <a:ea typeface="Roboto" panose="02000000000000000000" pitchFamily="2" charset="0"/>
              </a:rPr>
              <a:t>của</a:t>
            </a:r>
            <a:r>
              <a:rPr lang="en-US" dirty="0">
                <a:latin typeface="Aptos Black" panose="020B0004020202020204" pitchFamily="34" charset="0"/>
                <a:ea typeface="Roboto" panose="02000000000000000000" pitchFamily="2" charset="0"/>
              </a:rPr>
              <a:t> </a:t>
            </a:r>
            <a:r>
              <a:rPr lang="en-US" dirty="0" err="1">
                <a:latin typeface="Aptos Black" panose="020B0004020202020204" pitchFamily="34" charset="0"/>
                <a:ea typeface="Roboto" panose="02000000000000000000" pitchFamily="2" charset="0"/>
              </a:rPr>
              <a:t>mô</a:t>
            </a:r>
            <a:r>
              <a:rPr lang="en-US" dirty="0">
                <a:latin typeface="Aptos Black" panose="020B0004020202020204" pitchFamily="34" charset="0"/>
                <a:ea typeface="Roboto" panose="02000000000000000000" pitchFamily="2" charset="0"/>
              </a:rPr>
              <a:t> </a:t>
            </a:r>
            <a:r>
              <a:rPr lang="en-US" dirty="0" err="1">
                <a:latin typeface="Aptos Black" panose="020B0004020202020204" pitchFamily="34" charset="0"/>
                <a:ea typeface="Roboto" panose="02000000000000000000" pitchFamily="2" charset="0"/>
              </a:rPr>
              <a:t>hình</a:t>
            </a:r>
            <a:endParaRPr lang="en-US" dirty="0">
              <a:latin typeface="Aptos Black" panose="020B0004020202020204" pitchFamily="34" charset="0"/>
              <a:ea typeface="Roboto" panose="02000000000000000000" pitchFamily="2" charset="0"/>
            </a:endParaRPr>
          </a:p>
        </p:txBody>
      </p:sp>
      <p:sp>
        <p:nvSpPr>
          <p:cNvPr id="8" name="TextBox 7">
            <a:extLst>
              <a:ext uri="{FF2B5EF4-FFF2-40B4-BE49-F238E27FC236}">
                <a16:creationId xmlns:a16="http://schemas.microsoft.com/office/drawing/2014/main" id="{33824AF4-6874-89D0-293C-F6047F175D86}"/>
              </a:ext>
            </a:extLst>
          </p:cNvPr>
          <p:cNvSpPr txBox="1"/>
          <p:nvPr/>
        </p:nvSpPr>
        <p:spPr>
          <a:xfrm>
            <a:off x="2542044" y="4496376"/>
            <a:ext cx="4946072" cy="307777"/>
          </a:xfrm>
          <a:prstGeom prst="rect">
            <a:avLst/>
          </a:prstGeom>
          <a:noFill/>
        </p:spPr>
        <p:txBody>
          <a:bodyPr wrap="square">
            <a:spAutoFit/>
          </a:bodyPr>
          <a:lstStyle/>
          <a:p>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Biểu</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thị</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sự</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mất</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mát</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của</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mô</a:t>
            </a:r>
            <a:r>
              <a:rPr lang="en-US" sz="1400" b="0" u="none" strike="noStrike" dirty="0">
                <a:solidFill>
                  <a:srgbClr val="000000"/>
                </a:solidFill>
                <a:effectLst/>
                <a:latin typeface="Roboto" panose="02000000000000000000" pitchFamily="2" charset="0"/>
                <a:ea typeface="Roboto" panose="02000000000000000000" pitchFamily="2" charset="0"/>
              </a:rPr>
              <a:t> </a:t>
            </a:r>
            <a:r>
              <a:rPr lang="en-US" sz="1400" b="0" u="none" strike="noStrike" dirty="0" err="1">
                <a:solidFill>
                  <a:srgbClr val="000000"/>
                </a:solidFill>
                <a:effectLst/>
                <a:latin typeface="Roboto" panose="02000000000000000000" pitchFamily="2" charset="0"/>
                <a:ea typeface="Roboto" panose="02000000000000000000" pitchFamily="2" charset="0"/>
              </a:rPr>
              <a:t>hình</a:t>
            </a:r>
            <a:endParaRPr lang="en-US"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C4BCAD7F-8238-CAB9-664D-D295DFA7A89E}"/>
              </a:ext>
            </a:extLst>
          </p:cNvPr>
          <p:cNvSpPr txBox="1"/>
          <p:nvPr/>
        </p:nvSpPr>
        <p:spPr>
          <a:xfrm>
            <a:off x="441279" y="712350"/>
            <a:ext cx="4946072" cy="307777"/>
          </a:xfrm>
          <a:prstGeom prst="rect">
            <a:avLst/>
          </a:prstGeom>
          <a:noFill/>
        </p:spPr>
        <p:txBody>
          <a:bodyPr wrap="square">
            <a:spAutoFit/>
          </a:bodyPr>
          <a:lstStyle/>
          <a:p>
            <a:r>
              <a:rPr lang="en-US" sz="1400" b="0" i="0" u="none" strike="noStrike" dirty="0">
                <a:solidFill>
                  <a:srgbClr val="000000"/>
                </a:solidFill>
                <a:effectLst/>
                <a:latin typeface="Roboto" panose="02000000000000000000" pitchFamily="2" charset="0"/>
                <a:ea typeface="Roboto" panose="02000000000000000000" pitchFamily="2" charset="0"/>
              </a:rPr>
              <a:t>Loss:</a:t>
            </a:r>
            <a:endParaRPr lang="en-US" dirty="0">
              <a:latin typeface="Roboto" panose="02000000000000000000" pitchFamily="2" charset="0"/>
              <a:ea typeface="Roboto" panose="02000000000000000000" pitchFamily="2" charset="0"/>
            </a:endParaRPr>
          </a:p>
        </p:txBody>
      </p:sp>
      <p:pic>
        <p:nvPicPr>
          <p:cNvPr id="17410" name="Picture 2">
            <a:extLst>
              <a:ext uri="{FF2B5EF4-FFF2-40B4-BE49-F238E27FC236}">
                <a16:creationId xmlns:a16="http://schemas.microsoft.com/office/drawing/2014/main" id="{ED654F2D-301F-89A7-2F8E-6F3A5A98F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76" y="736727"/>
            <a:ext cx="4568150" cy="363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37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4733365" y="2453862"/>
            <a:ext cx="3561926" cy="14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latin typeface="Aptos Black" panose="020B0004020202020204" pitchFamily="34" charset="0"/>
                <a:ea typeface="Roboto" panose="02000000000000000000" pitchFamily="2" charset="0"/>
              </a:rPr>
              <a:t>Đặt vấn đề</a:t>
            </a:r>
            <a:endParaRPr sz="5000" b="1">
              <a:latin typeface="Aptos Black" panose="020B0004020202020204" pitchFamily="34" charset="0"/>
              <a:ea typeface="Roboto" panose="02000000000000000000" pitchFamily="2" charset="0"/>
            </a:endParaRPr>
          </a:p>
        </p:txBody>
      </p:sp>
      <p:sp>
        <p:nvSpPr>
          <p:cNvPr id="348" name="Google Shape;348;p30"/>
          <p:cNvSpPr txBox="1">
            <a:spLocks noGrp="1"/>
          </p:cNvSpPr>
          <p:nvPr>
            <p:ph type="title" idx="2"/>
          </p:nvPr>
        </p:nvSpPr>
        <p:spPr>
          <a:xfrm>
            <a:off x="5514071" y="1240638"/>
            <a:ext cx="1450200" cy="1149900"/>
          </a:xfrm>
          <a:prstGeom prst="rect">
            <a:avLst/>
          </a:prstGeom>
          <a:solidFill>
            <a:srgbClr val="01536B"/>
          </a:solidFill>
          <a:ln>
            <a:solidFill>
              <a:srgbClr val="01536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01</a:t>
            </a:r>
            <a:endParaRPr>
              <a:solidFill>
                <a:schemeClr val="accent2"/>
              </a:solidFill>
            </a:endParaRPr>
          </a:p>
        </p:txBody>
      </p:sp>
      <p:pic>
        <p:nvPicPr>
          <p:cNvPr id="5" name="Picture Placeholder 4" descr="A person standing next to a question mark&#10;&#10;Description automatically generated">
            <a:extLst>
              <a:ext uri="{FF2B5EF4-FFF2-40B4-BE49-F238E27FC236}">
                <a16:creationId xmlns:a16="http://schemas.microsoft.com/office/drawing/2014/main" id="{180152EE-C84A-2314-0169-178601B8B933}"/>
              </a:ext>
            </a:extLst>
          </p:cNvPr>
          <p:cNvPicPr>
            <a:picLocks noGrp="1" noChangeAspect="1"/>
          </p:cNvPicPr>
          <p:nvPr>
            <p:ph type="pic" idx="3"/>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rcRect t="1258" b="1258"/>
          <a:stretch>
            <a:fillRect/>
          </a:stretch>
        </p:blip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61BE0F4E-94D6-B240-768C-6EEA141699B4}"/>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CE208D6C-73EA-2B17-5934-B894BDC5E999}"/>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Dự đoán một số kiểu tấn công trong tập test</a:t>
            </a:r>
          </a:p>
        </p:txBody>
      </p:sp>
      <p:pic>
        <p:nvPicPr>
          <p:cNvPr id="18434" name="Picture 2">
            <a:extLst>
              <a:ext uri="{FF2B5EF4-FFF2-40B4-BE49-F238E27FC236}">
                <a16:creationId xmlns:a16="http://schemas.microsoft.com/office/drawing/2014/main" id="{83C19E8D-413D-84CC-EA7A-CE57602B1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82" y="648439"/>
            <a:ext cx="4040896" cy="192331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C47442C5-831D-80C7-1DAE-462D0D8A2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82" y="2648181"/>
            <a:ext cx="4040896" cy="67795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BF4071C-2D46-7125-26E1-8DE2D0EB1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82" y="3423177"/>
            <a:ext cx="4040896" cy="67795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8BB68C2D-5C1C-A1AD-9FCB-50686C4B7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82" y="4181475"/>
            <a:ext cx="4003555" cy="67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7497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B4B6276A-207F-610D-8EF3-02B6F1020554}"/>
            </a:ext>
          </a:extLst>
        </p:cNvPr>
        <p:cNvGrpSpPr/>
        <p:nvPr/>
      </p:nvGrpSpPr>
      <p:grpSpPr>
        <a:xfrm>
          <a:off x="0" y="0"/>
          <a:ext cx="0" cy="0"/>
          <a:chOff x="0" y="0"/>
          <a:chExt cx="0" cy="0"/>
        </a:xfrm>
      </p:grpSpPr>
      <p:sp>
        <p:nvSpPr>
          <p:cNvPr id="434" name="Google Shape;434;p36">
            <a:extLst>
              <a:ext uri="{FF2B5EF4-FFF2-40B4-BE49-F238E27FC236}">
                <a16:creationId xmlns:a16="http://schemas.microsoft.com/office/drawing/2014/main" id="{C675C0A8-70A2-811A-6710-AF9372D7F3EE}"/>
              </a:ext>
            </a:extLst>
          </p:cNvPr>
          <p:cNvSpPr txBox="1">
            <a:spLocks noGrp="1"/>
          </p:cNvSpPr>
          <p:nvPr>
            <p:ph type="title"/>
          </p:nvPr>
        </p:nvSpPr>
        <p:spPr>
          <a:xfrm>
            <a:off x="441279" y="391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ptos Black" panose="020B0004020202020204" pitchFamily="34" charset="0"/>
                <a:ea typeface="Roboto" panose="02000000000000000000" pitchFamily="2" charset="0"/>
              </a:rPr>
              <a:t>Đánh giá và kết luận</a:t>
            </a:r>
          </a:p>
        </p:txBody>
      </p:sp>
      <p:pic>
        <p:nvPicPr>
          <p:cNvPr id="19460" name="Picture 4">
            <a:extLst>
              <a:ext uri="{FF2B5EF4-FFF2-40B4-BE49-F238E27FC236}">
                <a16:creationId xmlns:a16="http://schemas.microsoft.com/office/drawing/2014/main" id="{C18141E4-434E-7124-FCBC-AC2700547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05" y="1009650"/>
            <a:ext cx="5943600" cy="1562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6F5209-56B4-BCAB-E4B6-64739C24D954}"/>
              </a:ext>
            </a:extLst>
          </p:cNvPr>
          <p:cNvSpPr txBox="1"/>
          <p:nvPr/>
        </p:nvSpPr>
        <p:spPr>
          <a:xfrm>
            <a:off x="539104" y="2715304"/>
            <a:ext cx="8174589" cy="1384995"/>
          </a:xfrm>
          <a:prstGeom prst="rect">
            <a:avLst/>
          </a:prstGeom>
          <a:noFill/>
        </p:spPr>
        <p:txBody>
          <a:bodyPr wrap="square">
            <a:spAutoFit/>
          </a:bodyPr>
          <a:lstStyle/>
          <a:p>
            <a:r>
              <a:rPr lang="vi-VN" sz="1400" b="0" i="0" u="none" strike="noStrike">
                <a:solidFill>
                  <a:srgbClr val="000000"/>
                </a:solidFill>
                <a:effectLst/>
                <a:latin typeface="Roboto" panose="02000000000000000000" pitchFamily="2" charset="0"/>
                <a:ea typeface="Roboto" panose="02000000000000000000" pitchFamily="2" charset="0"/>
              </a:rPr>
              <a:t>Ta có thể thấy mô hình học rất tốt, độ chính xác của mô hình trên toàn bộ tập test là 0.9992 = 99,92% gần như là 100%. Sự mất mát của mô hình cũng rất thấp, nó được giảm xuống ở dữ liệu train qua vài epoch đầu tiên. Dữ liệu test không được đưa vào mô hình huấn luyện trước đó mà chỉ đưa vào mô hình dự đoán kết quả và đem đi so sánh với giá trị thật của nó để đảm bảo sự khách quan cho độ chính xác của mô hình. Mặc dù sau khi giảm feature đáng kể từ 92 xuống 15 nhưng mô hình vẫn cho kết quả tốt. Từ kết quả cho thấy, mô hình có khả năng nhận diện tấn công cao.</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66942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6C80F68C-7843-583C-6E90-7FA2567C3D8E}"/>
            </a:ext>
          </a:extLst>
        </p:cNvPr>
        <p:cNvGrpSpPr/>
        <p:nvPr/>
      </p:nvGrpSpPr>
      <p:grpSpPr>
        <a:xfrm>
          <a:off x="0" y="0"/>
          <a:ext cx="0" cy="0"/>
          <a:chOff x="0" y="0"/>
          <a:chExt cx="0" cy="0"/>
        </a:xfrm>
      </p:grpSpPr>
      <p:sp>
        <p:nvSpPr>
          <p:cNvPr id="348" name="Google Shape;348;p30">
            <a:extLst>
              <a:ext uri="{FF2B5EF4-FFF2-40B4-BE49-F238E27FC236}">
                <a16:creationId xmlns:a16="http://schemas.microsoft.com/office/drawing/2014/main" id="{56FB4614-1EE3-FCBC-B270-5BB8C63C312D}"/>
              </a:ext>
            </a:extLst>
          </p:cNvPr>
          <p:cNvSpPr txBox="1">
            <a:spLocks noGrp="1"/>
          </p:cNvSpPr>
          <p:nvPr>
            <p:ph type="title" idx="2"/>
          </p:nvPr>
        </p:nvSpPr>
        <p:spPr>
          <a:xfrm>
            <a:off x="5320297" y="1064444"/>
            <a:ext cx="1450200" cy="1149900"/>
          </a:xfrm>
          <a:prstGeom prst="rect">
            <a:avLst/>
          </a:prstGeom>
          <a:solidFill>
            <a:srgbClr val="01536B"/>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06</a:t>
            </a:r>
            <a:endParaRPr>
              <a:solidFill>
                <a:schemeClr val="accent2"/>
              </a:solidFill>
            </a:endParaRPr>
          </a:p>
        </p:txBody>
      </p:sp>
      <p:sp>
        <p:nvSpPr>
          <p:cNvPr id="4" name="Google Shape;347;p30">
            <a:extLst>
              <a:ext uri="{FF2B5EF4-FFF2-40B4-BE49-F238E27FC236}">
                <a16:creationId xmlns:a16="http://schemas.microsoft.com/office/drawing/2014/main" id="{06E96C9D-4185-CB36-C90F-21030CAB4D2B}"/>
              </a:ext>
            </a:extLst>
          </p:cNvPr>
          <p:cNvSpPr txBox="1">
            <a:spLocks noGrp="1"/>
          </p:cNvSpPr>
          <p:nvPr>
            <p:ph type="title"/>
          </p:nvPr>
        </p:nvSpPr>
        <p:spPr>
          <a:xfrm>
            <a:off x="3902437" y="2170747"/>
            <a:ext cx="4725904"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a:latin typeface="Aptos Black" panose="020B0004020202020204" pitchFamily="34" charset="0"/>
                <a:ea typeface="Roboto" panose="02000000000000000000" pitchFamily="2" charset="0"/>
              </a:rPr>
              <a:t>Tổng kết</a:t>
            </a:r>
          </a:p>
        </p:txBody>
      </p:sp>
      <p:pic>
        <p:nvPicPr>
          <p:cNvPr id="5" name="Google Shape;349;p30">
            <a:extLst>
              <a:ext uri="{FF2B5EF4-FFF2-40B4-BE49-F238E27FC236}">
                <a16:creationId xmlns:a16="http://schemas.microsoft.com/office/drawing/2014/main" id="{EEBC733B-D36B-F525-95D9-BDC47F073922}"/>
              </a:ext>
            </a:extLst>
          </p:cNvPr>
          <p:cNvPicPr preferRelativeResize="0">
            <a:picLocks noGrp="1"/>
          </p:cNvPicPr>
          <p:nvPr>
            <p:ph type="pic" idx="3"/>
          </p:nvPr>
        </p:nvPicPr>
        <p:blipFill rotWithShape="1">
          <a:blip r:embed="rId3">
            <a:alphaModFix/>
          </a:blip>
          <a:srcRect l="15818" r="15818"/>
          <a:stretch/>
        </p:blipFill>
        <p:spPr>
          <a:xfrm>
            <a:off x="989192" y="941250"/>
            <a:ext cx="3344700" cy="3261000"/>
          </a:xfrm>
          <a:prstGeom prst="ellipse">
            <a:avLst/>
          </a:prstGeom>
        </p:spPr>
      </p:pic>
    </p:spTree>
    <p:extLst>
      <p:ext uri="{BB962C8B-B14F-4D97-AF65-F5344CB8AC3E}">
        <p14:creationId xmlns:p14="http://schemas.microsoft.com/office/powerpoint/2010/main" val="1388358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3">
          <a:extLst>
            <a:ext uri="{FF2B5EF4-FFF2-40B4-BE49-F238E27FC236}">
              <a16:creationId xmlns:a16="http://schemas.microsoft.com/office/drawing/2014/main" id="{13EA554A-D426-8865-3A74-B09B5AB363D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7FB5EA9-A69B-A6C1-D6D4-3A02100669E9}"/>
              </a:ext>
            </a:extLst>
          </p:cNvPr>
          <p:cNvSpPr txBox="1"/>
          <p:nvPr/>
        </p:nvSpPr>
        <p:spPr>
          <a:xfrm>
            <a:off x="226155" y="887759"/>
            <a:ext cx="8174589" cy="1384995"/>
          </a:xfrm>
          <a:prstGeom prst="rect">
            <a:avLst/>
          </a:prstGeom>
          <a:noFill/>
        </p:spPr>
        <p:txBody>
          <a:bodyPr wrap="square">
            <a:spAutoFit/>
          </a:bodyPr>
          <a:lstStyle/>
          <a:p>
            <a:r>
              <a:rPr lang="vi-VN" sz="1400" b="0" i="0" u="none" strike="noStrike">
                <a:solidFill>
                  <a:srgbClr val="000000"/>
                </a:solidFill>
                <a:effectLst/>
                <a:latin typeface="Roboto" panose="02000000000000000000" pitchFamily="2" charset="0"/>
                <a:ea typeface="Roboto" panose="02000000000000000000" pitchFamily="2" charset="0"/>
              </a:rPr>
              <a:t>Qua bài tiểu luận này, nhóm chúng em thu được một số kết quả như sau:</a:t>
            </a:r>
          </a:p>
          <a:p>
            <a:pPr marL="285750" indent="-285750">
              <a:buFont typeface="Arial" panose="020B0604020202020204" pitchFamily="34" charset="0"/>
              <a:buChar char="•"/>
            </a:pPr>
            <a:r>
              <a:rPr lang="vi-VN" sz="1400" b="0" i="0" u="none" strike="noStrike">
                <a:solidFill>
                  <a:srgbClr val="000000"/>
                </a:solidFill>
                <a:effectLst/>
                <a:latin typeface="Roboto" panose="02000000000000000000" pitchFamily="2" charset="0"/>
                <a:ea typeface="Roboto" panose="02000000000000000000" pitchFamily="2" charset="0"/>
              </a:rPr>
              <a:t>Hiểu về các kỹ năng quản trị mạng và các kỹ thuật quản trị mạng bằng trí tuệ nhân tạo</a:t>
            </a:r>
          </a:p>
          <a:p>
            <a:pPr marL="285750" indent="-285750">
              <a:buFont typeface="Arial" panose="020B0604020202020204" pitchFamily="34" charset="0"/>
              <a:buChar char="•"/>
            </a:pPr>
            <a:r>
              <a:rPr lang="vi-VN" sz="1400" b="0" i="0" u="none" strike="noStrike">
                <a:solidFill>
                  <a:srgbClr val="000000"/>
                </a:solidFill>
                <a:effectLst/>
                <a:latin typeface="Roboto" panose="02000000000000000000" pitchFamily="2" charset="0"/>
                <a:ea typeface="Roboto" panose="02000000000000000000" pitchFamily="2" charset="0"/>
              </a:rPr>
              <a:t>Tìm hiểu sâu hơn về các ứng dụng của trí tuệ nhân tạo trong việc quản trị mạng nói chung và đặc biệt là an ninh mạng nói riêng</a:t>
            </a:r>
          </a:p>
          <a:p>
            <a:pPr marL="285750" indent="-285750">
              <a:buFont typeface="Arial" panose="020B0604020202020204" pitchFamily="34" charset="0"/>
              <a:buChar char="•"/>
            </a:pPr>
            <a:r>
              <a:rPr lang="vi-VN" sz="1400" b="0" i="0" u="none" strike="noStrike">
                <a:solidFill>
                  <a:srgbClr val="000000"/>
                </a:solidFill>
                <a:effectLst/>
                <a:latin typeface="Roboto" panose="02000000000000000000" pitchFamily="2" charset="0"/>
                <a:ea typeface="Roboto" panose="02000000000000000000" pitchFamily="2" charset="0"/>
              </a:rPr>
              <a:t>Tìm hiểu và xây dựng được mô hình DeepLearning. Đây là một lĩnh vực khá phổ biến hiện nay mà sinh viên nên tìm hiểu và học tập</a:t>
            </a:r>
          </a:p>
        </p:txBody>
      </p:sp>
      <p:sp>
        <p:nvSpPr>
          <p:cNvPr id="5" name="TextBox 4">
            <a:extLst>
              <a:ext uri="{FF2B5EF4-FFF2-40B4-BE49-F238E27FC236}">
                <a16:creationId xmlns:a16="http://schemas.microsoft.com/office/drawing/2014/main" id="{BFC26547-FEEC-2409-C6CC-86708353DCD0}"/>
              </a:ext>
            </a:extLst>
          </p:cNvPr>
          <p:cNvSpPr txBox="1"/>
          <p:nvPr/>
        </p:nvSpPr>
        <p:spPr>
          <a:xfrm>
            <a:off x="226155" y="2272754"/>
            <a:ext cx="7735726" cy="1600438"/>
          </a:xfrm>
          <a:prstGeom prst="rect">
            <a:avLst/>
          </a:prstGeom>
          <a:noFill/>
        </p:spPr>
        <p:txBody>
          <a:bodyPr wrap="square">
            <a:spAutoFit/>
          </a:bodyPr>
          <a:lstStyle/>
          <a:p>
            <a:pPr marL="228600" rtl="0">
              <a:spcBef>
                <a:spcPts val="0"/>
              </a:spcBef>
              <a:spcAft>
                <a:spcPts val="0"/>
              </a:spcAft>
            </a:pPr>
            <a:r>
              <a:rPr lang="en-US" sz="1400" b="0" i="0" u="none" strike="noStrike">
                <a:solidFill>
                  <a:srgbClr val="000000"/>
                </a:solidFill>
                <a:effectLst/>
                <a:latin typeface="Roboto" panose="02000000000000000000" pitchFamily="2" charset="0"/>
                <a:ea typeface="Roboto" panose="02000000000000000000" pitchFamily="2" charset="0"/>
              </a:rPr>
              <a:t>M</a:t>
            </a:r>
            <a:r>
              <a:rPr lang="vi-VN" sz="1400" b="0" i="0" u="none" strike="noStrike">
                <a:solidFill>
                  <a:srgbClr val="000000"/>
                </a:solidFill>
                <a:effectLst/>
                <a:latin typeface="Roboto" panose="02000000000000000000" pitchFamily="2" charset="0"/>
                <a:ea typeface="Roboto" panose="02000000000000000000" pitchFamily="2" charset="0"/>
              </a:rPr>
              <a:t>ô hình có sử dụng việc giảm chiều dữ liệu mà không ảnh hưởng nhiều đến kết quả của việc học tập và qua đó thời gian học tập của mô hình cũng giảm đi đáng kể. Mô hình này có thể học tập và cắm cờ xâm nhập, điều này có thể giúp cho hệ thống tránh được sự tấn công và vừa có thể tạo nên bộ dataset mới chính xác hơn để phòng chống xâm nhập trong an ninh mạng.</a:t>
            </a:r>
            <a:endParaRPr lang="vi-VN" b="0">
              <a:effectLst/>
              <a:latin typeface="Roboto" panose="02000000000000000000" pitchFamily="2" charset="0"/>
              <a:ea typeface="Roboto" panose="02000000000000000000" pitchFamily="2" charset="0"/>
            </a:endParaRPr>
          </a:p>
          <a:p>
            <a:r>
              <a:rPr lang="vi-VN">
                <a:latin typeface="Roboto" panose="02000000000000000000" pitchFamily="2" charset="0"/>
                <a:ea typeface="Roboto" panose="02000000000000000000" pitchFamily="2" charset="0"/>
              </a:rPr>
              <a:t/>
            </a:r>
            <a:br>
              <a:rPr lang="vi-VN">
                <a:latin typeface="Roboto" panose="02000000000000000000" pitchFamily="2" charset="0"/>
                <a:ea typeface="Roboto" panose="02000000000000000000" pitchFamily="2" charset="0"/>
              </a:rPr>
            </a:b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94765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39"/>
          <p:cNvSpPr/>
          <p:nvPr/>
        </p:nvSpPr>
        <p:spPr>
          <a:xfrm>
            <a:off x="618131" y="1043993"/>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295881" y="1041931"/>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3982903" y="1043993"/>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5992441" y="1041931"/>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p:nvPr/>
        </p:nvSpPr>
        <p:spPr>
          <a:xfrm flipH="1">
            <a:off x="154437" y="1537353"/>
            <a:ext cx="1103788"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Baguet Script" panose="00000500000000000000" pitchFamily="2" charset="0"/>
                <a:ea typeface="Open Sans"/>
                <a:cs typeface="Open Sans"/>
                <a:sym typeface="Open Sans"/>
              </a:rPr>
              <a:t>1950</a:t>
            </a:r>
          </a:p>
          <a:p>
            <a:pPr marL="0" lvl="0" indent="0" algn="ctr" rtl="0">
              <a:spcBef>
                <a:spcPts val="0"/>
              </a:spcBef>
              <a:spcAft>
                <a:spcPts val="0"/>
              </a:spcAft>
              <a:buNone/>
            </a:pPr>
            <a:r>
              <a:rPr lang="en" sz="1200">
                <a:solidFill>
                  <a:schemeClr val="dk1"/>
                </a:solidFill>
                <a:latin typeface="Raleway" pitchFamily="2" charset="0"/>
                <a:ea typeface="Open Sans"/>
                <a:cs typeface="Open Sans"/>
                <a:sym typeface="Open Sans"/>
              </a:rPr>
              <a:t>Khái niệm AI xuất hiện</a:t>
            </a:r>
            <a:endParaRPr sz="1200">
              <a:solidFill>
                <a:schemeClr val="dk1"/>
              </a:solidFill>
              <a:latin typeface="Raleway" pitchFamily="2" charset="0"/>
              <a:ea typeface="Open Sans"/>
              <a:cs typeface="Open Sans"/>
              <a:sym typeface="Open Sans"/>
            </a:endParaRPr>
          </a:p>
        </p:txBody>
      </p:sp>
      <p:sp>
        <p:nvSpPr>
          <p:cNvPr id="477" name="Google Shape;477;p39"/>
          <p:cNvSpPr txBox="1"/>
          <p:nvPr/>
        </p:nvSpPr>
        <p:spPr>
          <a:xfrm flipH="1">
            <a:off x="1604251" y="1612180"/>
            <a:ext cx="1566765" cy="6288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Baguet Script" panose="00000500000000000000" pitchFamily="2" charset="0"/>
                <a:ea typeface="Open Sans"/>
                <a:cs typeface="Open Sans"/>
                <a:sym typeface="Open Sans"/>
              </a:rPr>
              <a:t>2010</a:t>
            </a:r>
          </a:p>
          <a:p>
            <a:pPr marL="0" lvl="0" indent="0" algn="ctr" rtl="0">
              <a:spcBef>
                <a:spcPts val="0"/>
              </a:spcBef>
              <a:spcAft>
                <a:spcPts val="0"/>
              </a:spcAft>
              <a:buNone/>
            </a:pPr>
            <a:r>
              <a:rPr lang="en" sz="1200">
                <a:solidFill>
                  <a:schemeClr val="dk1"/>
                </a:solidFill>
                <a:latin typeface="Raleway" pitchFamily="2" charset="0"/>
                <a:ea typeface="Open Sans"/>
                <a:cs typeface="Open Sans"/>
                <a:sym typeface="Open Sans"/>
              </a:rPr>
              <a:t>AI ứng dụng rộng rãi trong QTM</a:t>
            </a:r>
            <a:endParaRPr sz="1200">
              <a:solidFill>
                <a:schemeClr val="dk1"/>
              </a:solidFill>
              <a:latin typeface="Raleway" pitchFamily="2" charset="0"/>
              <a:ea typeface="Open Sans"/>
              <a:cs typeface="Open Sans"/>
              <a:sym typeface="Open Sans"/>
            </a:endParaRPr>
          </a:p>
        </p:txBody>
      </p:sp>
      <p:sp>
        <p:nvSpPr>
          <p:cNvPr id="478" name="Google Shape;478;p39"/>
          <p:cNvSpPr txBox="1"/>
          <p:nvPr/>
        </p:nvSpPr>
        <p:spPr>
          <a:xfrm flipH="1">
            <a:off x="3171016" y="1595572"/>
            <a:ext cx="1800173"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guet Script" panose="00000500000000000000" pitchFamily="2" charset="0"/>
                <a:ea typeface="Open Sans"/>
                <a:cs typeface="Open Sans"/>
                <a:sym typeface="Open Sans"/>
              </a:rPr>
              <a:t>2014</a:t>
            </a:r>
          </a:p>
          <a:p>
            <a:pPr marL="0" lvl="0" indent="0" algn="ctr" rtl="0">
              <a:spcBef>
                <a:spcPts val="0"/>
              </a:spcBef>
              <a:spcAft>
                <a:spcPts val="0"/>
              </a:spcAft>
              <a:buNone/>
            </a:pPr>
            <a:r>
              <a:rPr lang="vi-VN" sz="1200">
                <a:solidFill>
                  <a:schemeClr val="dk1"/>
                </a:solidFill>
                <a:latin typeface="Raleway" pitchFamily="2" charset="0"/>
                <a:ea typeface="Open Sans"/>
                <a:cs typeface="Open Sans"/>
                <a:sym typeface="Open Sans"/>
              </a:rPr>
              <a:t>IBM Watson được sử dụng để giám sát và phân tích dữ liệu mạng cho ngân hàng Barclays</a:t>
            </a:r>
            <a:endParaRPr sz="1200">
              <a:solidFill>
                <a:schemeClr val="dk1"/>
              </a:solidFill>
              <a:latin typeface="Raleway" pitchFamily="2" charset="0"/>
              <a:ea typeface="Open Sans"/>
              <a:cs typeface="Open Sans"/>
              <a:sym typeface="Open Sans"/>
            </a:endParaRPr>
          </a:p>
        </p:txBody>
      </p:sp>
      <p:sp>
        <p:nvSpPr>
          <p:cNvPr id="479" name="Google Shape;479;p39"/>
          <p:cNvSpPr txBox="1"/>
          <p:nvPr/>
        </p:nvSpPr>
        <p:spPr>
          <a:xfrm flipH="1">
            <a:off x="5174441" y="1542806"/>
            <a:ext cx="1812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guet Script" panose="00000500000000000000" pitchFamily="2" charset="0"/>
                <a:ea typeface="Open Sans"/>
                <a:cs typeface="Open Sans"/>
                <a:sym typeface="Open Sans"/>
              </a:rPr>
              <a:t>2015</a:t>
            </a:r>
          </a:p>
          <a:p>
            <a:pPr marL="0" lvl="0" indent="0" algn="ctr" rtl="0">
              <a:spcBef>
                <a:spcPts val="0"/>
              </a:spcBef>
              <a:spcAft>
                <a:spcPts val="0"/>
              </a:spcAft>
              <a:buNone/>
            </a:pPr>
            <a:r>
              <a:rPr lang="en-US" sz="1200" b="0" i="0" u="none" strike="noStrike">
                <a:solidFill>
                  <a:srgbClr val="01536B"/>
                </a:solidFill>
                <a:effectLst/>
                <a:latin typeface="Raleway" pitchFamily="2" charset="0"/>
              </a:rPr>
              <a:t>Cisco phát triển hệ thống quản lý mạng Intent-Based Networking (IBN) sử dụng AI để tự động hóa các cấu hình mạng</a:t>
            </a:r>
            <a:endParaRPr sz="1200">
              <a:solidFill>
                <a:srgbClr val="01536B"/>
              </a:solidFill>
              <a:latin typeface="Raleway" pitchFamily="2" charset="0"/>
              <a:ea typeface="Open Sans"/>
              <a:cs typeface="Open Sans"/>
              <a:sym typeface="Open Sans"/>
            </a:endParaRPr>
          </a:p>
        </p:txBody>
      </p:sp>
      <p:cxnSp>
        <p:nvCxnSpPr>
          <p:cNvPr id="480" name="Google Shape;480;p39"/>
          <p:cNvCxnSpPr>
            <a:stCxn id="472" idx="3"/>
            <a:endCxn id="473" idx="1"/>
          </p:cNvCxnSpPr>
          <p:nvPr/>
        </p:nvCxnSpPr>
        <p:spPr>
          <a:xfrm flipV="1">
            <a:off x="794531" y="1130131"/>
            <a:ext cx="1501350" cy="2062"/>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39"/>
          <p:cNvCxnSpPr>
            <a:stCxn id="473" idx="3"/>
            <a:endCxn id="474" idx="1"/>
          </p:cNvCxnSpPr>
          <p:nvPr/>
        </p:nvCxnSpPr>
        <p:spPr>
          <a:xfrm>
            <a:off x="2472281" y="1130131"/>
            <a:ext cx="1510622" cy="2062"/>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39"/>
          <p:cNvCxnSpPr>
            <a:cxnSpLocks/>
            <a:stCxn id="474" idx="3"/>
            <a:endCxn id="475" idx="1"/>
          </p:cNvCxnSpPr>
          <p:nvPr/>
        </p:nvCxnSpPr>
        <p:spPr>
          <a:xfrm flipV="1">
            <a:off x="4159303" y="1130131"/>
            <a:ext cx="1833138" cy="2062"/>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39"/>
          <p:cNvCxnSpPr>
            <a:cxnSpLocks/>
            <a:stCxn id="472" idx="2"/>
            <a:endCxn id="476" idx="0"/>
          </p:cNvCxnSpPr>
          <p:nvPr/>
        </p:nvCxnSpPr>
        <p:spPr>
          <a:xfrm>
            <a:off x="706331" y="1220393"/>
            <a:ext cx="0" cy="316960"/>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39"/>
          <p:cNvCxnSpPr>
            <a:cxnSpLocks/>
            <a:stCxn id="473" idx="2"/>
            <a:endCxn id="477" idx="0"/>
          </p:cNvCxnSpPr>
          <p:nvPr/>
        </p:nvCxnSpPr>
        <p:spPr>
          <a:xfrm>
            <a:off x="2384081" y="1218331"/>
            <a:ext cx="3552" cy="393849"/>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39"/>
          <p:cNvCxnSpPr>
            <a:cxnSpLocks/>
            <a:stCxn id="474" idx="2"/>
            <a:endCxn id="478" idx="0"/>
          </p:cNvCxnSpPr>
          <p:nvPr/>
        </p:nvCxnSpPr>
        <p:spPr>
          <a:xfrm flipH="1">
            <a:off x="4071102" y="1220393"/>
            <a:ext cx="1" cy="375179"/>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39"/>
          <p:cNvCxnSpPr>
            <a:cxnSpLocks/>
            <a:stCxn id="475" idx="2"/>
            <a:endCxn id="479" idx="0"/>
          </p:cNvCxnSpPr>
          <p:nvPr/>
        </p:nvCxnSpPr>
        <p:spPr>
          <a:xfrm flipH="1">
            <a:off x="6080591" y="1218331"/>
            <a:ext cx="50" cy="324475"/>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9"/>
          <p:cNvSpPr/>
          <p:nvPr/>
        </p:nvSpPr>
        <p:spPr>
          <a:xfrm>
            <a:off x="7825479" y="1043993"/>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txBox="1"/>
          <p:nvPr/>
        </p:nvSpPr>
        <p:spPr>
          <a:xfrm flipH="1">
            <a:off x="6869056" y="1551155"/>
            <a:ext cx="2089246"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guet Script" panose="00000500000000000000" pitchFamily="2" charset="0"/>
                <a:ea typeface="Open Sans"/>
                <a:cs typeface="Open Sans"/>
                <a:sym typeface="Open Sans"/>
              </a:rPr>
              <a:t>2017</a:t>
            </a:r>
          </a:p>
          <a:p>
            <a:pPr marL="457200" rtl="0">
              <a:spcBef>
                <a:spcPts val="0"/>
              </a:spcBef>
              <a:spcAft>
                <a:spcPts val="800"/>
              </a:spcAft>
            </a:pPr>
            <a:r>
              <a:rPr lang="en-US" sz="1200" b="0" i="0" u="none" strike="noStrike">
                <a:solidFill>
                  <a:srgbClr val="01536B"/>
                </a:solidFill>
                <a:effectLst/>
                <a:latin typeface="Times New Roman" panose="02020603050405020304" pitchFamily="18" charset="0"/>
              </a:rPr>
              <a:t> </a:t>
            </a:r>
            <a:r>
              <a:rPr lang="en-US" sz="1200" b="0" i="0" u="none" strike="noStrike">
                <a:solidFill>
                  <a:srgbClr val="01536B"/>
                </a:solidFill>
                <a:effectLst/>
                <a:latin typeface="Raleway" pitchFamily="2" charset="0"/>
              </a:rPr>
              <a:t>Juniper Networks ra mắt hệ thống bảo mật mạng Junos Space Security Director sử dụng AI để phát hiện và ngăn chặn các mối đe dọa mạng</a:t>
            </a:r>
            <a:endParaRPr lang="en-US" sz="1200" b="0">
              <a:solidFill>
                <a:srgbClr val="01536B"/>
              </a:solidFill>
              <a:effectLst/>
              <a:latin typeface="Raleway" pitchFamily="2" charset="0"/>
            </a:endParaRPr>
          </a:p>
          <a:p>
            <a:r>
              <a:rPr lang="en-US" sz="1200"/>
              <a:t/>
            </a:r>
            <a:br>
              <a:rPr lang="en-US" sz="1200"/>
            </a:br>
            <a:endParaRPr sz="1200">
              <a:solidFill>
                <a:schemeClr val="dk1"/>
              </a:solidFill>
              <a:latin typeface="Baguet Script" panose="00000500000000000000" pitchFamily="2" charset="0"/>
              <a:ea typeface="Open Sans"/>
              <a:cs typeface="Open Sans"/>
              <a:sym typeface="Open Sans"/>
            </a:endParaRPr>
          </a:p>
        </p:txBody>
      </p:sp>
      <p:cxnSp>
        <p:nvCxnSpPr>
          <p:cNvPr id="498" name="Google Shape;498;p39"/>
          <p:cNvCxnSpPr>
            <a:cxnSpLocks/>
            <a:stCxn id="487" idx="2"/>
            <a:endCxn id="491" idx="0"/>
          </p:cNvCxnSpPr>
          <p:nvPr/>
        </p:nvCxnSpPr>
        <p:spPr>
          <a:xfrm>
            <a:off x="7913679" y="1220393"/>
            <a:ext cx="0" cy="330762"/>
          </a:xfrm>
          <a:prstGeom prst="straightConnector1">
            <a:avLst/>
          </a:prstGeom>
          <a:noFill/>
          <a:ln w="19050" cap="flat" cmpd="sng">
            <a:solidFill>
              <a:schemeClr val="dk1"/>
            </a:solidFill>
            <a:prstDash val="solid"/>
            <a:round/>
            <a:headEnd type="none" w="med" len="med"/>
            <a:tailEnd type="none" w="med" len="med"/>
          </a:ln>
        </p:spPr>
      </p:cxnSp>
      <p:cxnSp>
        <p:nvCxnSpPr>
          <p:cNvPr id="9" name="Google Shape;482;p39">
            <a:extLst>
              <a:ext uri="{FF2B5EF4-FFF2-40B4-BE49-F238E27FC236}">
                <a16:creationId xmlns:a16="http://schemas.microsoft.com/office/drawing/2014/main" id="{C546E648-25D1-99E3-B5A3-868D32D0CA4A}"/>
              </a:ext>
            </a:extLst>
          </p:cNvPr>
          <p:cNvCxnSpPr>
            <a:cxnSpLocks/>
            <a:stCxn id="475" idx="3"/>
            <a:endCxn id="487" idx="1"/>
          </p:cNvCxnSpPr>
          <p:nvPr/>
        </p:nvCxnSpPr>
        <p:spPr>
          <a:xfrm>
            <a:off x="6168841" y="1130131"/>
            <a:ext cx="1656638" cy="2062"/>
          </a:xfrm>
          <a:prstGeom prst="straightConnector1">
            <a:avLst/>
          </a:prstGeom>
          <a:noFill/>
          <a:ln w="19050" cap="flat" cmpd="sng">
            <a:solidFill>
              <a:schemeClr val="dk1"/>
            </a:solidFill>
            <a:prstDash val="solid"/>
            <a:round/>
            <a:headEnd type="none" w="med" len="med"/>
            <a:tailEnd type="none" w="med" len="med"/>
          </a:ln>
        </p:spPr>
      </p:cxnSp>
      <p:sp>
        <p:nvSpPr>
          <p:cNvPr id="58" name="Google Shape;436;p36">
            <a:extLst>
              <a:ext uri="{FF2B5EF4-FFF2-40B4-BE49-F238E27FC236}">
                <a16:creationId xmlns:a16="http://schemas.microsoft.com/office/drawing/2014/main" id="{F8B44111-8530-0122-101B-A17E5B7009B3}"/>
              </a:ext>
            </a:extLst>
          </p:cNvPr>
          <p:cNvSpPr txBox="1">
            <a:spLocks noGrp="1"/>
          </p:cNvSpPr>
          <p:nvPr/>
        </p:nvSpPr>
        <p:spPr>
          <a:xfrm>
            <a:off x="2576382" y="4517397"/>
            <a:ext cx="6234793"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pPr marL="0" lvl="0" indent="0" algn="l" rtl="0">
              <a:spcBef>
                <a:spcPts val="0"/>
              </a:spcBef>
              <a:spcAft>
                <a:spcPts val="0"/>
              </a:spcAft>
              <a:buNone/>
            </a:pPr>
            <a:r>
              <a:rPr lang="en-US" sz="1200"/>
              <a:t>Big Data</a:t>
            </a:r>
            <a:endParaRPr lang="en" sz="1200"/>
          </a:p>
        </p:txBody>
      </p:sp>
      <p:sp>
        <p:nvSpPr>
          <p:cNvPr id="59" name="Google Shape;437;p36">
            <a:extLst>
              <a:ext uri="{FF2B5EF4-FFF2-40B4-BE49-F238E27FC236}">
                <a16:creationId xmlns:a16="http://schemas.microsoft.com/office/drawing/2014/main" id="{725DEAAF-24D7-024F-8872-AA76FCCCDCE3}"/>
              </a:ext>
            </a:extLst>
          </p:cNvPr>
          <p:cNvSpPr txBox="1">
            <a:spLocks noGrp="1"/>
          </p:cNvSpPr>
          <p:nvPr/>
        </p:nvSpPr>
        <p:spPr>
          <a:xfrm>
            <a:off x="2576382" y="4025090"/>
            <a:ext cx="6234793"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pPr marL="0" lvl="0" indent="0" algn="l" rtl="0">
              <a:spcBef>
                <a:spcPts val="0"/>
              </a:spcBef>
              <a:spcAft>
                <a:spcPts val="0"/>
              </a:spcAft>
              <a:buNone/>
            </a:pPr>
            <a:r>
              <a:rPr lang="en-US" sz="1200"/>
              <a:t>Artificial Neural Networks</a:t>
            </a:r>
            <a:endParaRPr lang="en" sz="1200"/>
          </a:p>
        </p:txBody>
      </p:sp>
      <p:sp>
        <p:nvSpPr>
          <p:cNvPr id="60" name="Google Shape;438;p36">
            <a:extLst>
              <a:ext uri="{FF2B5EF4-FFF2-40B4-BE49-F238E27FC236}">
                <a16:creationId xmlns:a16="http://schemas.microsoft.com/office/drawing/2014/main" id="{51C295D9-AD76-31BF-A893-C24E4BBC9CCB}"/>
              </a:ext>
            </a:extLst>
          </p:cNvPr>
          <p:cNvSpPr txBox="1">
            <a:spLocks noGrp="1"/>
          </p:cNvSpPr>
          <p:nvPr/>
        </p:nvSpPr>
        <p:spPr>
          <a:xfrm>
            <a:off x="2576382" y="3507460"/>
            <a:ext cx="6234793"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pPr marL="0" lvl="0" indent="0" algn="l" rtl="0">
              <a:spcBef>
                <a:spcPts val="0"/>
              </a:spcBef>
              <a:spcAft>
                <a:spcPts val="0"/>
              </a:spcAft>
              <a:buNone/>
            </a:pPr>
            <a:r>
              <a:rPr lang="en-US" sz="1200"/>
              <a:t>Deep Learning</a:t>
            </a:r>
            <a:endParaRPr lang="en" sz="1200"/>
          </a:p>
        </p:txBody>
      </p:sp>
      <p:sp>
        <p:nvSpPr>
          <p:cNvPr id="61" name="Google Shape;439;p36">
            <a:extLst>
              <a:ext uri="{FF2B5EF4-FFF2-40B4-BE49-F238E27FC236}">
                <a16:creationId xmlns:a16="http://schemas.microsoft.com/office/drawing/2014/main" id="{5708575E-8DA1-92C2-EA92-2A0AD82E4766}"/>
              </a:ext>
            </a:extLst>
          </p:cNvPr>
          <p:cNvSpPr/>
          <p:nvPr/>
        </p:nvSpPr>
        <p:spPr>
          <a:xfrm>
            <a:off x="2295881" y="3507460"/>
            <a:ext cx="183300" cy="183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2" name="Google Shape;440;p36">
            <a:extLst>
              <a:ext uri="{FF2B5EF4-FFF2-40B4-BE49-F238E27FC236}">
                <a16:creationId xmlns:a16="http://schemas.microsoft.com/office/drawing/2014/main" id="{489A54BB-0C29-8F50-5DAF-3136496C6836}"/>
              </a:ext>
            </a:extLst>
          </p:cNvPr>
          <p:cNvSpPr/>
          <p:nvPr/>
        </p:nvSpPr>
        <p:spPr>
          <a:xfrm>
            <a:off x="2295896" y="4025690"/>
            <a:ext cx="183300" cy="183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3" name="Google Shape;441;p36">
            <a:extLst>
              <a:ext uri="{FF2B5EF4-FFF2-40B4-BE49-F238E27FC236}">
                <a16:creationId xmlns:a16="http://schemas.microsoft.com/office/drawing/2014/main" id="{D273126F-69D8-9446-3D76-3D8986D78AB9}"/>
              </a:ext>
            </a:extLst>
          </p:cNvPr>
          <p:cNvSpPr/>
          <p:nvPr/>
        </p:nvSpPr>
        <p:spPr>
          <a:xfrm>
            <a:off x="2295896" y="4518598"/>
            <a:ext cx="183300" cy="1833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48" name="Google Shape;445;p36">
            <a:extLst>
              <a:ext uri="{FF2B5EF4-FFF2-40B4-BE49-F238E27FC236}">
                <a16:creationId xmlns:a16="http://schemas.microsoft.com/office/drawing/2014/main" id="{88B153C0-A4E9-E27A-91C2-046A5DE45F70}"/>
              </a:ext>
            </a:extLst>
          </p:cNvPr>
          <p:cNvSpPr txBox="1">
            <a:spLocks noGrp="1"/>
          </p:cNvSpPr>
          <p:nvPr/>
        </p:nvSpPr>
        <p:spPr>
          <a:xfrm>
            <a:off x="2576382" y="4696797"/>
            <a:ext cx="6234793"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lvl="0" indent="0" algn="l" rtl="0">
              <a:lnSpc>
                <a:spcPct val="100000"/>
              </a:lnSpc>
              <a:spcBef>
                <a:spcPts val="0"/>
              </a:spcBef>
              <a:spcAft>
                <a:spcPts val="0"/>
              </a:spcAft>
              <a:buNone/>
            </a:pPr>
            <a:r>
              <a:rPr lang="en-US"/>
              <a:t>Cung cấp nguồn dữ liệu khổng lồ để AI học tập và phát triển</a:t>
            </a:r>
          </a:p>
        </p:txBody>
      </p:sp>
      <p:sp>
        <p:nvSpPr>
          <p:cNvPr id="449" name="Google Shape;446;p36">
            <a:extLst>
              <a:ext uri="{FF2B5EF4-FFF2-40B4-BE49-F238E27FC236}">
                <a16:creationId xmlns:a16="http://schemas.microsoft.com/office/drawing/2014/main" id="{921A8DE3-AB3D-0C99-2263-B9F4B86CDFEE}"/>
              </a:ext>
            </a:extLst>
          </p:cNvPr>
          <p:cNvSpPr txBox="1">
            <a:spLocks noGrp="1"/>
          </p:cNvSpPr>
          <p:nvPr/>
        </p:nvSpPr>
        <p:spPr>
          <a:xfrm>
            <a:off x="2536408" y="4204490"/>
            <a:ext cx="6234793"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lvl="0" indent="0" algn="l" rtl="0">
              <a:lnSpc>
                <a:spcPct val="100000"/>
              </a:lnSpc>
              <a:spcBef>
                <a:spcPts val="0"/>
              </a:spcBef>
              <a:spcAft>
                <a:spcPts val="0"/>
              </a:spcAft>
              <a:buNone/>
            </a:pPr>
            <a:r>
              <a:rPr lang="vi-VN"/>
              <a:t> Giúp AI mô phỏng cách thức hoạt động của não bộ con người</a:t>
            </a:r>
          </a:p>
        </p:txBody>
      </p:sp>
      <p:sp>
        <p:nvSpPr>
          <p:cNvPr id="450" name="Google Shape;447;p36">
            <a:extLst>
              <a:ext uri="{FF2B5EF4-FFF2-40B4-BE49-F238E27FC236}">
                <a16:creationId xmlns:a16="http://schemas.microsoft.com/office/drawing/2014/main" id="{24707C54-971E-59A2-143B-A5F374EBD45E}"/>
              </a:ext>
            </a:extLst>
          </p:cNvPr>
          <p:cNvSpPr txBox="1">
            <a:spLocks noGrp="1"/>
          </p:cNvSpPr>
          <p:nvPr/>
        </p:nvSpPr>
        <p:spPr>
          <a:xfrm>
            <a:off x="2576382" y="3666290"/>
            <a:ext cx="6234793"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lvl="0" indent="0" algn="l" rtl="0">
              <a:lnSpc>
                <a:spcPct val="100000"/>
              </a:lnSpc>
              <a:spcBef>
                <a:spcPts val="0"/>
              </a:spcBef>
              <a:spcAft>
                <a:spcPts val="0"/>
              </a:spcAft>
              <a:buNone/>
            </a:pPr>
            <a:r>
              <a:rPr lang="vi-VN"/>
              <a:t>Cho phép AI học hỏi từ dữ liệu một cách hiệu quả hơn</a:t>
            </a:r>
            <a:endParaRPr lang="en-US"/>
          </a:p>
        </p:txBody>
      </p:sp>
      <p:sp>
        <p:nvSpPr>
          <p:cNvPr id="452" name="Rectangle 451">
            <a:extLst>
              <a:ext uri="{FF2B5EF4-FFF2-40B4-BE49-F238E27FC236}">
                <a16:creationId xmlns:a16="http://schemas.microsoft.com/office/drawing/2014/main" id="{F9D411A3-8E2B-FEDA-408F-9C47DDD21174}"/>
              </a:ext>
            </a:extLst>
          </p:cNvPr>
          <p:cNvSpPr/>
          <p:nvPr/>
        </p:nvSpPr>
        <p:spPr>
          <a:xfrm>
            <a:off x="0" y="449012"/>
            <a:ext cx="1717079" cy="44583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rgbClr val="01536B"/>
                </a:solidFill>
                <a:latin typeface="Aptos Black" panose="020B0004020202020204" pitchFamily="34" charset="0"/>
              </a:rPr>
              <a:t>Xuất xứ</a:t>
            </a:r>
            <a:endParaRPr lang="en-US" sz="3000">
              <a:solidFill>
                <a:srgbClr val="01536B"/>
              </a:solidFill>
              <a:latin typeface="Aptos Black" panose="020B0004020202020204" pitchFamily="34" charset="0"/>
            </a:endParaRPr>
          </a:p>
        </p:txBody>
      </p:sp>
      <p:sp>
        <p:nvSpPr>
          <p:cNvPr id="455" name="Rectangle 454">
            <a:extLst>
              <a:ext uri="{FF2B5EF4-FFF2-40B4-BE49-F238E27FC236}">
                <a16:creationId xmlns:a16="http://schemas.microsoft.com/office/drawing/2014/main" id="{B5C48EDA-EDA7-6279-64C8-312C27D51C7E}"/>
              </a:ext>
            </a:extLst>
          </p:cNvPr>
          <p:cNvSpPr/>
          <p:nvPr/>
        </p:nvSpPr>
        <p:spPr>
          <a:xfrm>
            <a:off x="0" y="3047067"/>
            <a:ext cx="2098624" cy="44583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rgbClr val="01536B"/>
                </a:solidFill>
                <a:latin typeface="Aptos Black" panose="020B0004020202020204" pitchFamily="34" charset="0"/>
              </a:rPr>
              <a:t>Phát triển</a:t>
            </a:r>
            <a:endParaRPr lang="en-US" sz="3000">
              <a:solidFill>
                <a:srgbClr val="01536B"/>
              </a:solidFill>
              <a:latin typeface="Aptos Black" panose="020B00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subTitle" idx="1"/>
          </p:nvPr>
        </p:nvSpPr>
        <p:spPr>
          <a:xfrm>
            <a:off x="940564" y="1469847"/>
            <a:ext cx="3686400" cy="1987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Raleway" pitchFamily="2" charset="0"/>
              </a:rPr>
              <a:t>Cần</a:t>
            </a:r>
            <a:r>
              <a:rPr lang="vi-VN">
                <a:latin typeface="Raleway" pitchFamily="2" charset="0"/>
              </a:rPr>
              <a:t> khối lượng dữ liệu lớn và chất lượng dữ liệu tốt và việc quản lý dữ liệu an toàn và hiệu quả</a:t>
            </a:r>
            <a:endParaRPr lang="en-US">
              <a:latin typeface="Raleway" pitchFamily="2" charset="0"/>
            </a:endParaRPr>
          </a:p>
          <a:p>
            <a:pPr marL="0" lvl="0" indent="0" algn="l" rtl="0">
              <a:spcBef>
                <a:spcPts val="0"/>
              </a:spcBef>
              <a:spcAft>
                <a:spcPts val="0"/>
              </a:spcAft>
            </a:pPr>
            <a:endParaRPr lang="vi-VN">
              <a:latin typeface="Raleway" pitchFamily="2" charset="0"/>
            </a:endParaRPr>
          </a:p>
          <a:p>
            <a:pPr marL="171450" lvl="0" indent="-171450" algn="l" rtl="0">
              <a:spcBef>
                <a:spcPts val="0"/>
              </a:spcBef>
              <a:spcAft>
                <a:spcPts val="0"/>
              </a:spcAft>
              <a:buFont typeface="Arial" panose="020B0604020202020204" pitchFamily="34" charset="0"/>
              <a:buChar char="•"/>
            </a:pPr>
            <a:r>
              <a:rPr lang="vi-VN">
                <a:latin typeface="Raleway" pitchFamily="2" charset="0"/>
              </a:rPr>
              <a:t>Kỹ năng chuyên môn</a:t>
            </a:r>
            <a:r>
              <a:rPr lang="en-US">
                <a:latin typeface="Raleway" pitchFamily="2" charset="0"/>
              </a:rPr>
              <a:t> cao</a:t>
            </a:r>
            <a:r>
              <a:rPr lang="vi-VN">
                <a:latin typeface="Raleway" pitchFamily="2" charset="0"/>
              </a:rPr>
              <a:t> (triển khai vận hành hệ thống, phát triển và tối ưu hóa) </a:t>
            </a:r>
            <a:endParaRPr lang="en-US">
              <a:latin typeface="Raleway" pitchFamily="2" charset="0"/>
            </a:endParaRPr>
          </a:p>
          <a:p>
            <a:pPr marL="171450" lvl="0" indent="-171450" algn="l" rtl="0">
              <a:spcBef>
                <a:spcPts val="0"/>
              </a:spcBef>
              <a:spcAft>
                <a:spcPts val="0"/>
              </a:spcAft>
              <a:buFont typeface="Arial" panose="020B0604020202020204" pitchFamily="34" charset="0"/>
              <a:buChar char="•"/>
            </a:pPr>
            <a:endParaRPr lang="vi-VN">
              <a:latin typeface="Raleway" pitchFamily="2" charset="0"/>
            </a:endParaRPr>
          </a:p>
          <a:p>
            <a:pPr marL="171450" lvl="0" indent="-171450" algn="l" rtl="0">
              <a:spcBef>
                <a:spcPts val="0"/>
              </a:spcBef>
              <a:spcAft>
                <a:spcPts val="0"/>
              </a:spcAft>
              <a:buFont typeface="Arial" panose="020B0604020202020204" pitchFamily="34" charset="0"/>
              <a:buChar char="•"/>
            </a:pPr>
            <a:r>
              <a:rPr lang="vi-VN">
                <a:latin typeface="Raleway" pitchFamily="2" charset="0"/>
              </a:rPr>
              <a:t>Công nghệ</a:t>
            </a:r>
            <a:r>
              <a:rPr lang="en-US">
                <a:latin typeface="Raleway" pitchFamily="2" charset="0"/>
              </a:rPr>
              <a:t> hiện đại</a:t>
            </a:r>
            <a:r>
              <a:rPr lang="vi-VN">
                <a:latin typeface="Raleway" pitchFamily="2" charset="0"/>
              </a:rPr>
              <a:t> (phần cứng, nền tảng AI, bảo mật</a:t>
            </a:r>
            <a:r>
              <a:rPr lang="en-US">
                <a:latin typeface="Raleway" pitchFamily="2" charset="0"/>
              </a:rPr>
              <a:t>)</a:t>
            </a:r>
          </a:p>
          <a:p>
            <a:pPr marL="0" lvl="0" indent="0" algn="l" rtl="0">
              <a:spcBef>
                <a:spcPts val="0"/>
              </a:spcBef>
              <a:spcAft>
                <a:spcPts val="0"/>
              </a:spcAft>
            </a:pPr>
            <a:endParaRPr lang="vi-VN">
              <a:latin typeface="Raleway" pitchFamily="2" charset="0"/>
            </a:endParaRPr>
          </a:p>
          <a:p>
            <a:pPr marL="171450" lvl="0" indent="-171450" algn="l" rtl="0">
              <a:spcBef>
                <a:spcPts val="0"/>
              </a:spcBef>
              <a:spcAft>
                <a:spcPts val="0"/>
              </a:spcAft>
              <a:buFont typeface="Arial" panose="020B0604020202020204" pitchFamily="34" charset="0"/>
              <a:buChar char="•"/>
            </a:pPr>
            <a:r>
              <a:rPr lang="vi-VN">
                <a:latin typeface="Raleway" pitchFamily="2" charset="0"/>
              </a:rPr>
              <a:t>Quy trình triển khai, vận hành, giám sát</a:t>
            </a:r>
            <a:endParaRPr lang="en-US">
              <a:latin typeface="Raleway" pitchFamily="2" charset="0"/>
            </a:endParaRPr>
          </a:p>
          <a:p>
            <a:pPr marL="0" lvl="0" indent="0" algn="l" rtl="0">
              <a:spcBef>
                <a:spcPts val="0"/>
              </a:spcBef>
              <a:spcAft>
                <a:spcPts val="0"/>
              </a:spcAft>
            </a:pPr>
            <a:endParaRPr lang="vi-VN">
              <a:latin typeface="Raleway" pitchFamily="2" charset="0"/>
            </a:endParaRPr>
          </a:p>
          <a:p>
            <a:pPr marL="171450" lvl="0" indent="-171450" algn="l" rtl="0">
              <a:spcBef>
                <a:spcPts val="0"/>
              </a:spcBef>
              <a:spcAft>
                <a:spcPts val="0"/>
              </a:spcAft>
              <a:buFont typeface="Arial" panose="020B0604020202020204" pitchFamily="34" charset="0"/>
              <a:buChar char="•"/>
            </a:pPr>
            <a:r>
              <a:rPr lang="vi-VN">
                <a:latin typeface="Raleway" pitchFamily="2" charset="0"/>
              </a:rPr>
              <a:t>Chi ph</a:t>
            </a:r>
            <a:r>
              <a:rPr lang="en-US">
                <a:latin typeface="Raleway" pitchFamily="2" charset="0"/>
              </a:rPr>
              <a:t>í nghiên cứu, phát triển, vận hành, bảo trì</a:t>
            </a:r>
            <a:endParaRPr lang="vi-VN">
              <a:latin typeface="Raleway" pitchFamily="2" charset="0"/>
            </a:endParaRPr>
          </a:p>
        </p:txBody>
      </p:sp>
      <p:sp>
        <p:nvSpPr>
          <p:cNvPr id="4" name="Rectangle 3">
            <a:extLst>
              <a:ext uri="{FF2B5EF4-FFF2-40B4-BE49-F238E27FC236}">
                <a16:creationId xmlns:a16="http://schemas.microsoft.com/office/drawing/2014/main" id="{3CC5E108-8698-F2C3-519A-2446430466E8}"/>
              </a:ext>
            </a:extLst>
          </p:cNvPr>
          <p:cNvSpPr/>
          <p:nvPr/>
        </p:nvSpPr>
        <p:spPr>
          <a:xfrm>
            <a:off x="1007192" y="868101"/>
            <a:ext cx="2098624" cy="445832"/>
          </a:xfrm>
          <a:prstGeom prst="rect">
            <a:avLst/>
          </a:prstGeom>
          <a:solidFill>
            <a:srgbClr val="015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a:solidFill>
                  <a:srgbClr val="F2F2ED"/>
                </a:solidFill>
                <a:latin typeface="Aptos Black" panose="020B0004020202020204" pitchFamily="34" charset="0"/>
              </a:rPr>
              <a:t>Yêu cầu</a:t>
            </a:r>
            <a:endParaRPr lang="en-US" sz="3000">
              <a:solidFill>
                <a:srgbClr val="F2F2ED"/>
              </a:solidFill>
              <a:latin typeface="Aptos Black" panose="020B0004020202020204" pitchFamily="34" charset="0"/>
            </a:endParaRPr>
          </a:p>
        </p:txBody>
      </p:sp>
      <p:pic>
        <p:nvPicPr>
          <p:cNvPr id="14" name="Picture Placeholder 13" descr="A group of people embling a puzzle&#10;&#10;Description automatically generated">
            <a:extLst>
              <a:ext uri="{FF2B5EF4-FFF2-40B4-BE49-F238E27FC236}">
                <a16:creationId xmlns:a16="http://schemas.microsoft.com/office/drawing/2014/main" id="{C643CA2D-CBC1-2C71-EE98-5E79A84DB750}"/>
              </a:ext>
            </a:extLst>
          </p:cNvPr>
          <p:cNvPicPr>
            <a:picLocks noGrp="1" noChangeAspect="1"/>
          </p:cNvPicPr>
          <p:nvPr>
            <p:ph type="pic" idx="2"/>
          </p:nvPr>
        </p:nvPicPr>
        <p:blipFill>
          <a:blip r:embed="rId3"/>
          <a:srcRect l="11523" r="11523"/>
          <a:stretch>
            <a:fillRect/>
          </a:stretch>
        </p:blipFill>
        <p:spPr>
          <a:xfrm>
            <a:off x="5261547" y="762486"/>
            <a:ext cx="3284504" cy="3202211"/>
          </a:xfrm>
        </p:spPr>
      </p:pic>
      <p:sp>
        <p:nvSpPr>
          <p:cNvPr id="15" name="Rectangle 14">
            <a:extLst>
              <a:ext uri="{FF2B5EF4-FFF2-40B4-BE49-F238E27FC236}">
                <a16:creationId xmlns:a16="http://schemas.microsoft.com/office/drawing/2014/main" id="{47DD8BC9-64D0-0FBA-A448-BAEA04BB8A36}"/>
              </a:ext>
            </a:extLst>
          </p:cNvPr>
          <p:cNvSpPr/>
          <p:nvPr/>
        </p:nvSpPr>
        <p:spPr>
          <a:xfrm>
            <a:off x="54963" y="3986273"/>
            <a:ext cx="6285875" cy="39474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rgbClr val="01536B"/>
                </a:solidFill>
                <a:latin typeface="Aptos Black" panose="020B0004020202020204" pitchFamily="34" charset="0"/>
              </a:rPr>
              <a:t>Mục tiêu: </a:t>
            </a:r>
            <a:r>
              <a:rPr lang="en-US" sz="1200">
                <a:solidFill>
                  <a:srgbClr val="01536B"/>
                </a:solidFill>
                <a:latin typeface="Raleway" pitchFamily="2" charset="0"/>
              </a:rPr>
              <a:t>Nâng cao hiệu quả, hiển thị và kiểm soát, Giảm chi phí, Cải thiện bảo mật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35F77A0B-1E4F-23E7-84B2-4303F6A5A326}"/>
            </a:ext>
          </a:extLst>
        </p:cNvPr>
        <p:cNvGrpSpPr/>
        <p:nvPr/>
      </p:nvGrpSpPr>
      <p:grpSpPr>
        <a:xfrm>
          <a:off x="0" y="0"/>
          <a:ext cx="0" cy="0"/>
          <a:chOff x="0" y="0"/>
          <a:chExt cx="0" cy="0"/>
        </a:xfrm>
      </p:grpSpPr>
      <p:sp>
        <p:nvSpPr>
          <p:cNvPr id="348" name="Google Shape;348;p30">
            <a:extLst>
              <a:ext uri="{FF2B5EF4-FFF2-40B4-BE49-F238E27FC236}">
                <a16:creationId xmlns:a16="http://schemas.microsoft.com/office/drawing/2014/main" id="{7BDB51BA-B338-85B7-A58C-B18E331CA27B}"/>
              </a:ext>
            </a:extLst>
          </p:cNvPr>
          <p:cNvSpPr txBox="1">
            <a:spLocks noGrp="1"/>
          </p:cNvSpPr>
          <p:nvPr>
            <p:ph type="title" idx="2"/>
          </p:nvPr>
        </p:nvSpPr>
        <p:spPr>
          <a:xfrm>
            <a:off x="5328186" y="1019472"/>
            <a:ext cx="1450200" cy="1149900"/>
          </a:xfrm>
          <a:prstGeom prst="rect">
            <a:avLst/>
          </a:prstGeom>
          <a:solidFill>
            <a:srgbClr val="01536B"/>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02</a:t>
            </a:r>
            <a:endParaRPr>
              <a:solidFill>
                <a:schemeClr val="accent2"/>
              </a:solidFill>
            </a:endParaRPr>
          </a:p>
        </p:txBody>
      </p:sp>
      <p:sp>
        <p:nvSpPr>
          <p:cNvPr id="4" name="Google Shape;347;p30">
            <a:extLst>
              <a:ext uri="{FF2B5EF4-FFF2-40B4-BE49-F238E27FC236}">
                <a16:creationId xmlns:a16="http://schemas.microsoft.com/office/drawing/2014/main" id="{3AF95AAF-3F39-2D29-788D-09BADC722C17}"/>
              </a:ext>
            </a:extLst>
          </p:cNvPr>
          <p:cNvSpPr txBox="1">
            <a:spLocks noGrp="1"/>
          </p:cNvSpPr>
          <p:nvPr>
            <p:ph type="title"/>
          </p:nvPr>
        </p:nvSpPr>
        <p:spPr>
          <a:xfrm>
            <a:off x="3915323" y="2125775"/>
            <a:ext cx="4725904"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a:latin typeface="Aptos Black" panose="020B0004020202020204" pitchFamily="34" charset="0"/>
                <a:ea typeface="Roboto" panose="02000000000000000000" pitchFamily="2" charset="0"/>
              </a:rPr>
              <a:t>Quản trị mạng dựa trên AI</a:t>
            </a:r>
          </a:p>
        </p:txBody>
      </p:sp>
      <p:pic>
        <p:nvPicPr>
          <p:cNvPr id="6" name="Picture Placeholder 5" descr="A robot touching a screen&#10;&#10;Description automatically generated">
            <a:extLst>
              <a:ext uri="{FF2B5EF4-FFF2-40B4-BE49-F238E27FC236}">
                <a16:creationId xmlns:a16="http://schemas.microsoft.com/office/drawing/2014/main" id="{5E878813-64AF-3C28-FE7C-D1A32BED6710}"/>
              </a:ext>
            </a:extLst>
          </p:cNvPr>
          <p:cNvPicPr>
            <a:picLocks noGrp="1" noChangeAspect="1"/>
          </p:cNvPicPr>
          <p:nvPr>
            <p:ph type="pic" idx="3"/>
          </p:nvPr>
        </p:nvPicPr>
        <p:blipFill>
          <a:blip r:embed="rId3"/>
          <a:srcRect l="11532" r="11532"/>
          <a:stretch>
            <a:fillRect/>
          </a:stretch>
        </p:blipFill>
        <p:spPr>
          <a:xfrm>
            <a:off x="502773" y="677201"/>
            <a:ext cx="3344700" cy="3261000"/>
          </a:xfrm>
        </p:spPr>
      </p:pic>
    </p:spTree>
    <p:extLst>
      <p:ext uri="{BB962C8B-B14F-4D97-AF65-F5344CB8AC3E}">
        <p14:creationId xmlns:p14="http://schemas.microsoft.com/office/powerpoint/2010/main" val="1161150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8"/>
          <p:cNvGrpSpPr/>
          <p:nvPr/>
        </p:nvGrpSpPr>
        <p:grpSpPr>
          <a:xfrm>
            <a:off x="713222" y="1441488"/>
            <a:ext cx="4588431" cy="2260504"/>
            <a:chOff x="713222" y="1441488"/>
            <a:chExt cx="4588431" cy="2260504"/>
          </a:xfrm>
        </p:grpSpPr>
        <p:grpSp>
          <p:nvGrpSpPr>
            <p:cNvPr id="460" name="Google Shape;460;p38"/>
            <p:cNvGrpSpPr/>
            <p:nvPr/>
          </p:nvGrpSpPr>
          <p:grpSpPr>
            <a:xfrm rot="5400000">
              <a:off x="1877185" y="277525"/>
              <a:ext cx="2260504" cy="4588431"/>
              <a:chOff x="5186401" y="494525"/>
              <a:chExt cx="1834973" cy="3724678"/>
            </a:xfrm>
          </p:grpSpPr>
          <p:sp>
            <p:nvSpPr>
              <p:cNvPr id="461" name="Google Shape;461;p38"/>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8"/>
            <p:cNvSpPr/>
            <p:nvPr/>
          </p:nvSpPr>
          <p:spPr>
            <a:xfrm>
              <a:off x="5146175" y="2548588"/>
              <a:ext cx="46200" cy="46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64" name="Google Shape;464;p38"/>
          <p:cNvSpPr txBox="1">
            <a:spLocks noGrp="1"/>
          </p:cNvSpPr>
          <p:nvPr>
            <p:ph type="title"/>
          </p:nvPr>
        </p:nvSpPr>
        <p:spPr>
          <a:xfrm>
            <a:off x="5601345" y="1035145"/>
            <a:ext cx="28965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ptos Black" panose="020B0004020202020204" pitchFamily="34" charset="0"/>
              </a:rPr>
              <a:t>Quản trị mạng</a:t>
            </a:r>
            <a:endParaRPr b="1">
              <a:latin typeface="Aptos Black" panose="020B0004020202020204" pitchFamily="34" charset="0"/>
            </a:endParaRPr>
          </a:p>
        </p:txBody>
      </p:sp>
      <p:sp>
        <p:nvSpPr>
          <p:cNvPr id="465" name="Google Shape;465;p38"/>
          <p:cNvSpPr txBox="1">
            <a:spLocks noGrp="1"/>
          </p:cNvSpPr>
          <p:nvPr>
            <p:ph type="subTitle" idx="1"/>
          </p:nvPr>
        </p:nvSpPr>
        <p:spPr>
          <a:xfrm>
            <a:off x="5601345" y="1668370"/>
            <a:ext cx="2485800" cy="12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Raleway" pitchFamily="2" charset="0"/>
              </a:rPr>
              <a:t>Quản trị mạng có thể coi là một bộ các chức năng nhằm </a:t>
            </a:r>
            <a:r>
              <a:rPr lang="vi-VN" b="1">
                <a:latin typeface="Raleway" pitchFamily="2" charset="0"/>
              </a:rPr>
              <a:t>điều khiển,</a:t>
            </a:r>
            <a:r>
              <a:rPr lang="vi-VN">
                <a:latin typeface="Raleway" pitchFamily="2" charset="0"/>
              </a:rPr>
              <a:t> </a:t>
            </a:r>
            <a:r>
              <a:rPr lang="vi-VN" b="1">
                <a:latin typeface="Raleway" pitchFamily="2" charset="0"/>
              </a:rPr>
              <a:t>giám sát </a:t>
            </a:r>
            <a:r>
              <a:rPr lang="vi-VN">
                <a:latin typeface="Raleway" pitchFamily="2" charset="0"/>
              </a:rPr>
              <a:t>các hoạt động của mạng cũng </a:t>
            </a:r>
            <a:r>
              <a:rPr lang="vi-VN" b="1">
                <a:latin typeface="Raleway" pitchFamily="2" charset="0"/>
              </a:rPr>
              <a:t>như lên kế hoạch</a:t>
            </a:r>
            <a:r>
              <a:rPr lang="vi-VN">
                <a:latin typeface="Raleway" pitchFamily="2" charset="0"/>
              </a:rPr>
              <a:t> và </a:t>
            </a:r>
            <a:r>
              <a:rPr lang="vi-VN" b="1">
                <a:latin typeface="Raleway" pitchFamily="2" charset="0"/>
              </a:rPr>
              <a:t>phát triển </a:t>
            </a:r>
            <a:r>
              <a:rPr lang="vi-VN">
                <a:latin typeface="Raleway" pitchFamily="2" charset="0"/>
              </a:rPr>
              <a:t>mạng</a:t>
            </a:r>
            <a:endParaRPr lang="en-US">
              <a:latin typeface="Raleway" pitchFamily="2" charset="0"/>
            </a:endParaRPr>
          </a:p>
          <a:p>
            <a:pPr marL="0" lvl="0" indent="0" algn="l" rtl="0">
              <a:spcBef>
                <a:spcPts val="0"/>
              </a:spcBef>
              <a:spcAft>
                <a:spcPts val="0"/>
              </a:spcAft>
              <a:buNone/>
            </a:pPr>
            <a:endParaRPr lang="en-US">
              <a:latin typeface="Raleway" pitchFamily="2" charset="0"/>
            </a:endParaRPr>
          </a:p>
          <a:p>
            <a:pPr marL="0" lvl="0" indent="0" algn="l" rtl="0">
              <a:spcBef>
                <a:spcPts val="0"/>
              </a:spcBef>
              <a:spcAft>
                <a:spcPts val="0"/>
              </a:spcAft>
              <a:buNone/>
            </a:pPr>
            <a:r>
              <a:rPr lang="en-US">
                <a:latin typeface="Raleway" pitchFamily="2" charset="0"/>
              </a:rPr>
              <a:t>N</a:t>
            </a:r>
            <a:r>
              <a:rPr lang="vi-VN">
                <a:latin typeface="Raleway" pitchFamily="2" charset="0"/>
              </a:rPr>
              <a:t>hiệm vụ</a:t>
            </a:r>
            <a:r>
              <a:rPr lang="en-US">
                <a:latin typeface="Raleway" pitchFamily="2" charset="0"/>
              </a:rPr>
              <a:t> </a:t>
            </a:r>
            <a:r>
              <a:rPr lang="vi-VN">
                <a:latin typeface="Raleway" pitchFamily="2" charset="0"/>
              </a:rPr>
              <a:t>bao gồm</a:t>
            </a:r>
            <a:r>
              <a:rPr lang="en-US">
                <a:latin typeface="Raleway" pitchFamily="2" charset="0"/>
              </a:rPr>
              <a:t>:</a:t>
            </a:r>
          </a:p>
          <a:p>
            <a:pPr marL="171450" lvl="0" indent="-171450" algn="l" rtl="0">
              <a:spcBef>
                <a:spcPts val="0"/>
              </a:spcBef>
              <a:spcAft>
                <a:spcPts val="0"/>
              </a:spcAft>
              <a:buFont typeface="Arial" panose="020B0604020202020204" pitchFamily="34" charset="0"/>
              <a:buChar char="•"/>
            </a:pPr>
            <a:r>
              <a:rPr lang="en-US">
                <a:latin typeface="Raleway" pitchFamily="2" charset="0"/>
              </a:rPr>
              <a:t>Q</a:t>
            </a:r>
            <a:r>
              <a:rPr lang="vi-VN">
                <a:latin typeface="Raleway" pitchFamily="2" charset="0"/>
              </a:rPr>
              <a:t>uản lý các nguồn tài nguyên mạng</a:t>
            </a:r>
            <a:endParaRPr lang="en-US">
              <a:latin typeface="Raleway" pitchFamily="2" charset="0"/>
            </a:endParaRPr>
          </a:p>
          <a:p>
            <a:pPr marL="171450" lvl="0" indent="-171450" algn="l" rtl="0">
              <a:spcBef>
                <a:spcPts val="0"/>
              </a:spcBef>
              <a:spcAft>
                <a:spcPts val="0"/>
              </a:spcAft>
              <a:buFont typeface="Arial" panose="020B0604020202020204" pitchFamily="34" charset="0"/>
              <a:buChar char="•"/>
            </a:pPr>
            <a:r>
              <a:rPr lang="en-US">
                <a:latin typeface="Raleway" pitchFamily="2" charset="0"/>
              </a:rPr>
              <a:t>Đ</a:t>
            </a:r>
            <a:r>
              <a:rPr lang="vi-VN">
                <a:latin typeface="Raleway" pitchFamily="2" charset="0"/>
              </a:rPr>
              <a:t>iều phối các dịch vụ mạn</a:t>
            </a:r>
            <a:r>
              <a:rPr lang="en-US">
                <a:latin typeface="Raleway" pitchFamily="2" charset="0"/>
              </a:rPr>
              <a:t>g</a:t>
            </a:r>
          </a:p>
          <a:p>
            <a:pPr marL="171450" lvl="0" indent="-171450" algn="l" rtl="0">
              <a:spcBef>
                <a:spcPts val="0"/>
              </a:spcBef>
              <a:spcAft>
                <a:spcPts val="0"/>
              </a:spcAft>
              <a:buFont typeface="Arial" panose="020B0604020202020204" pitchFamily="34" charset="0"/>
              <a:buChar char="•"/>
            </a:pPr>
            <a:r>
              <a:rPr lang="en-US">
                <a:latin typeface="Raleway" pitchFamily="2" charset="0"/>
              </a:rPr>
              <a:t>K</a:t>
            </a:r>
            <a:r>
              <a:rPr lang="vi-VN">
                <a:latin typeface="Raleway" pitchFamily="2" charset="0"/>
              </a:rPr>
              <a:t>iểm tra, giám sát các trạng thái mạng </a:t>
            </a:r>
            <a:endParaRPr lang="en-US">
              <a:latin typeface="Raleway" pitchFamily="2" charset="0"/>
            </a:endParaRPr>
          </a:p>
          <a:p>
            <a:pPr marL="171450" lvl="0" indent="-171450" algn="l" rtl="0">
              <a:spcBef>
                <a:spcPts val="0"/>
              </a:spcBef>
              <a:spcAft>
                <a:spcPts val="0"/>
              </a:spcAft>
              <a:buFont typeface="Arial" panose="020B0604020202020204" pitchFamily="34" charset="0"/>
              <a:buChar char="•"/>
            </a:pPr>
            <a:r>
              <a:rPr lang="en-US">
                <a:latin typeface="Raleway" pitchFamily="2" charset="0"/>
              </a:rPr>
              <a:t>B</a:t>
            </a:r>
            <a:r>
              <a:rPr lang="vi-VN">
                <a:latin typeface="Raleway" pitchFamily="2" charset="0"/>
              </a:rPr>
              <a:t>áo </a:t>
            </a:r>
            <a:r>
              <a:rPr lang="en-US">
                <a:latin typeface="Raleway" pitchFamily="2" charset="0"/>
              </a:rPr>
              <a:t>khi có </a:t>
            </a:r>
            <a:r>
              <a:rPr lang="vi-VN">
                <a:latin typeface="Raleway" pitchFamily="2" charset="0"/>
              </a:rPr>
              <a:t>sự bất thường trong hoạt động của mạng</a:t>
            </a:r>
          </a:p>
          <a:p>
            <a:pPr marL="0" lvl="0" indent="0" algn="l" rtl="0">
              <a:spcBef>
                <a:spcPts val="0"/>
              </a:spcBef>
              <a:spcAft>
                <a:spcPts val="0"/>
              </a:spcAft>
              <a:buNone/>
            </a:pPr>
            <a:endParaRPr lang="en-US">
              <a:latin typeface="Raleway" pitchFamily="2" charset="0"/>
            </a:endParaRPr>
          </a:p>
        </p:txBody>
      </p:sp>
      <p:pic>
        <p:nvPicPr>
          <p:cNvPr id="5" name="Picture 4" descr="A screenshot of a phone&#10;&#10;Description automatically generated">
            <a:extLst>
              <a:ext uri="{FF2B5EF4-FFF2-40B4-BE49-F238E27FC236}">
                <a16:creationId xmlns:a16="http://schemas.microsoft.com/office/drawing/2014/main" id="{90846ABA-7988-56EE-EC47-C896227316D5}"/>
              </a:ext>
            </a:extLst>
          </p:cNvPr>
          <p:cNvPicPr>
            <a:picLocks noChangeAspect="1"/>
          </p:cNvPicPr>
          <p:nvPr/>
        </p:nvPicPr>
        <p:blipFill>
          <a:blip r:embed="rId3"/>
          <a:stretch>
            <a:fillRect/>
          </a:stretch>
        </p:blipFill>
        <p:spPr>
          <a:xfrm>
            <a:off x="1320303" y="1607845"/>
            <a:ext cx="3503270" cy="19738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ptos Black" panose="020B0004020202020204" pitchFamily="34" charset="0"/>
              </a:rPr>
              <a:t>Quản trị mạng dựa trên trí tuệ nhân tạo</a:t>
            </a:r>
            <a:endParaRPr>
              <a:latin typeface="Aptos Black" panose="020B0004020202020204" pitchFamily="34" charset="0"/>
            </a:endParaRPr>
          </a:p>
        </p:txBody>
      </p:sp>
      <p:sp>
        <p:nvSpPr>
          <p:cNvPr id="627" name="Google Shape;627;p46"/>
          <p:cNvSpPr txBox="1">
            <a:spLocks noGrp="1"/>
          </p:cNvSpPr>
          <p:nvPr>
            <p:ph type="body" idx="1"/>
          </p:nvPr>
        </p:nvSpPr>
        <p:spPr>
          <a:xfrm>
            <a:off x="720000" y="1070648"/>
            <a:ext cx="7704000" cy="10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Raleway" pitchFamily="2" charset="0"/>
              </a:rPr>
              <a:t>Công nghệ trí tuệ nhân tạo </a:t>
            </a:r>
            <a:r>
              <a:rPr lang="vi-VN" b="1">
                <a:latin typeface="Raleway" pitchFamily="2" charset="0"/>
              </a:rPr>
              <a:t>AI (Artificial Intelligence) </a:t>
            </a:r>
            <a:r>
              <a:rPr lang="vi-VN">
                <a:latin typeface="Raleway" pitchFamily="2" charset="0"/>
              </a:rPr>
              <a:t>ngày càng phát triển mang đến sự thay đổi mới trong cuộc sống của con người với nhiều thiết bị thông minh cùng những tính năng tự động hóa cao.</a:t>
            </a:r>
          </a:p>
        </p:txBody>
      </p:sp>
      <p:pic>
        <p:nvPicPr>
          <p:cNvPr id="2050" name="Picture 2" descr="Vai trò của trí tuệ nhân tạo trong thời đại mới">
            <a:extLst>
              <a:ext uri="{FF2B5EF4-FFF2-40B4-BE49-F238E27FC236}">
                <a16:creationId xmlns:a16="http://schemas.microsoft.com/office/drawing/2014/main" id="{22C18322-FF0B-FE92-9090-DC6302AF4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863305"/>
            <a:ext cx="3924059" cy="2209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B898CE-9F76-4A9D-2608-2ED2FD34FB6F}"/>
              </a:ext>
            </a:extLst>
          </p:cNvPr>
          <p:cNvSpPr txBox="1"/>
          <p:nvPr/>
        </p:nvSpPr>
        <p:spPr>
          <a:xfrm>
            <a:off x="5314032" y="1917093"/>
            <a:ext cx="3037814" cy="1754326"/>
          </a:xfrm>
          <a:prstGeom prst="rect">
            <a:avLst/>
          </a:prstGeom>
          <a:noFill/>
        </p:spPr>
        <p:txBody>
          <a:bodyPr wrap="square">
            <a:spAutoFit/>
          </a:bodyPr>
          <a:lstStyle/>
          <a:p>
            <a:r>
              <a:rPr lang="en-US" sz="1200">
                <a:solidFill>
                  <a:srgbClr val="01536B"/>
                </a:solidFill>
                <a:latin typeface="Raleway" pitchFamily="2" charset="0"/>
              </a:rPr>
              <a:t>S</a:t>
            </a:r>
            <a:r>
              <a:rPr lang="en-US" sz="1200" b="0" i="0" u="none" strike="noStrike">
                <a:solidFill>
                  <a:srgbClr val="01536B"/>
                </a:solidFill>
                <a:effectLst/>
                <a:latin typeface="Raleway" pitchFamily="2" charset="0"/>
              </a:rPr>
              <a:t>ử dụng các công nghệ AI </a:t>
            </a:r>
            <a:r>
              <a:rPr lang="en-US" sz="1200" b="1" i="0" u="none" strike="noStrike">
                <a:solidFill>
                  <a:srgbClr val="01536B"/>
                </a:solidFill>
                <a:effectLst/>
                <a:latin typeface="Raleway" pitchFamily="2" charset="0"/>
              </a:rPr>
              <a:t>để tự động hóa </a:t>
            </a:r>
            <a:r>
              <a:rPr lang="en-US" sz="1200" b="0" i="0" u="none" strike="noStrike">
                <a:solidFill>
                  <a:srgbClr val="01536B"/>
                </a:solidFill>
                <a:effectLst/>
                <a:latin typeface="Raleway" pitchFamily="2" charset="0"/>
              </a:rPr>
              <a:t>các tác vụ quản trị mạng, giúp </a:t>
            </a:r>
            <a:r>
              <a:rPr lang="en-US" sz="1200" b="1" i="0" u="none" strike="noStrike">
                <a:solidFill>
                  <a:srgbClr val="01536B"/>
                </a:solidFill>
                <a:effectLst/>
                <a:latin typeface="Raleway" pitchFamily="2" charset="0"/>
              </a:rPr>
              <a:t>nâng cao</a:t>
            </a:r>
            <a:r>
              <a:rPr lang="en-US" sz="1200" b="0" i="0" u="none" strike="noStrike">
                <a:solidFill>
                  <a:srgbClr val="01536B"/>
                </a:solidFill>
                <a:effectLst/>
                <a:latin typeface="Raleway" pitchFamily="2" charset="0"/>
              </a:rPr>
              <a:t> hiệu quả và </a:t>
            </a:r>
            <a:r>
              <a:rPr lang="en-US" sz="1200" b="1" i="0" u="none" strike="noStrike">
                <a:solidFill>
                  <a:srgbClr val="01536B"/>
                </a:solidFill>
                <a:effectLst/>
                <a:latin typeface="Raleway" pitchFamily="2" charset="0"/>
              </a:rPr>
              <a:t>giảm</a:t>
            </a:r>
            <a:r>
              <a:rPr lang="en-US" sz="1200" b="0" i="0" u="none" strike="noStrike">
                <a:solidFill>
                  <a:srgbClr val="01536B"/>
                </a:solidFill>
                <a:effectLst/>
                <a:latin typeface="Raleway" pitchFamily="2" charset="0"/>
              </a:rPr>
              <a:t> thiểu rủi ro</a:t>
            </a:r>
          </a:p>
          <a:p>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Duy trì</a:t>
            </a:r>
            <a:r>
              <a:rPr lang="en-US" sz="1200">
                <a:solidFill>
                  <a:srgbClr val="01536B"/>
                </a:solidFill>
                <a:latin typeface="Raleway" pitchFamily="2" charset="0"/>
              </a:rPr>
              <a:t> hoạt động</a:t>
            </a:r>
          </a:p>
          <a:p>
            <a:pPr marL="171450" indent="-171450">
              <a:buFont typeface="Arial" panose="020B0604020202020204" pitchFamily="34" charset="0"/>
              <a:buChar char="•"/>
            </a:pPr>
            <a:r>
              <a:rPr lang="vi-VN" sz="1200">
                <a:solidFill>
                  <a:srgbClr val="01536B"/>
                </a:solidFill>
                <a:latin typeface="Raleway" pitchFamily="2" charset="0"/>
              </a:rPr>
              <a:t>Quản lý lỗi</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Quản lý lưu lượng</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Phân tích hiệu năng</a:t>
            </a:r>
            <a:endParaRPr lang="en-US" sz="1200">
              <a:solidFill>
                <a:srgbClr val="01536B"/>
              </a:solidFill>
              <a:latin typeface="Raleway" pitchFamily="2" charset="0"/>
            </a:endParaRPr>
          </a:p>
          <a:p>
            <a:pPr marL="171450" indent="-171450">
              <a:buFont typeface="Arial" panose="020B0604020202020204" pitchFamily="34" charset="0"/>
              <a:buChar char="•"/>
            </a:pPr>
            <a:r>
              <a:rPr lang="vi-VN" sz="1200">
                <a:solidFill>
                  <a:srgbClr val="01536B"/>
                </a:solidFill>
                <a:latin typeface="Raleway" pitchFamily="2" charset="0"/>
              </a:rPr>
              <a:t>Tối ưu hóa hệ thống mạng </a:t>
            </a:r>
            <a:endParaRPr lang="en-US" sz="1200">
              <a:solidFill>
                <a:srgbClr val="01536B"/>
              </a:solidFill>
              <a:latin typeface="Raleway"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ocial Networking Services (SNS) Platform Business Plan by Slidesgo">
  <a:themeElements>
    <a:clrScheme name="Simple Light">
      <a:dk1>
        <a:srgbClr val="01536B"/>
      </a:dk1>
      <a:lt1>
        <a:srgbClr val="F3F3F0"/>
      </a:lt1>
      <a:dk2>
        <a:srgbClr val="407367"/>
      </a:dk2>
      <a:lt2>
        <a:srgbClr val="C6C279"/>
      </a:lt2>
      <a:accent1>
        <a:srgbClr val="979456"/>
      </a:accent1>
      <a:accent2>
        <a:srgbClr val="FFFFFF"/>
      </a:accent2>
      <a:accent3>
        <a:srgbClr val="FFFFFF"/>
      </a:accent3>
      <a:accent4>
        <a:srgbClr val="FFFFFF"/>
      </a:accent4>
      <a:accent5>
        <a:srgbClr val="FFFFFF"/>
      </a:accent5>
      <a:accent6>
        <a:srgbClr val="FFFFFF"/>
      </a:accent6>
      <a:hlink>
        <a:srgbClr val="0153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3263</Words>
  <Application>Microsoft Office PowerPoint</Application>
  <PresentationFormat>On-screen Show (16:9)</PresentationFormat>
  <Paragraphs>238</Paragraphs>
  <Slides>43</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Aptos Black</vt:lpstr>
      <vt:lpstr>Raleway</vt:lpstr>
      <vt:lpstr>Russo One</vt:lpstr>
      <vt:lpstr>Baguet Script</vt:lpstr>
      <vt:lpstr>Open Sans</vt:lpstr>
      <vt:lpstr>Arial</vt:lpstr>
      <vt:lpstr>Times New Roman</vt:lpstr>
      <vt:lpstr>Nunito Light</vt:lpstr>
      <vt:lpstr>Roboto</vt:lpstr>
      <vt:lpstr>Calibri</vt:lpstr>
      <vt:lpstr>Anaheim</vt:lpstr>
      <vt:lpstr>Social Networking Services (SNS) Platform Business Plan by Slidesgo</vt:lpstr>
      <vt:lpstr>QUẢN TRỊ MẠNG DỰA TRÊN TRÍ TUỆ NHÂN TẠO VÀ MÔ HÌNH ỨNG DỤNG</vt:lpstr>
      <vt:lpstr>Members</vt:lpstr>
      <vt:lpstr>TABLE OF CONTENTS</vt:lpstr>
      <vt:lpstr>Đặt vấn đề</vt:lpstr>
      <vt:lpstr>PowerPoint Presentation</vt:lpstr>
      <vt:lpstr>PowerPoint Presentation</vt:lpstr>
      <vt:lpstr>02</vt:lpstr>
      <vt:lpstr>Quản trị mạng</vt:lpstr>
      <vt:lpstr>Quản trị mạng dựa trên trí tuệ nhân tạo</vt:lpstr>
      <vt:lpstr>03</vt:lpstr>
      <vt:lpstr>Hệ thống chuyên gia (Expert System)</vt:lpstr>
      <vt:lpstr>Hệ thống chuyên gia</vt:lpstr>
      <vt:lpstr>Các bước xây dựng</vt:lpstr>
      <vt:lpstr>Học máy (ML – Machine learning)</vt:lpstr>
      <vt:lpstr>Kỹ thuật học máy</vt:lpstr>
      <vt:lpstr>Kỹ thuật học máy</vt:lpstr>
      <vt:lpstr>Neurual Networks (Mạng nơ-ron)</vt:lpstr>
      <vt:lpstr>Xây dựng mạng nơ-ron nhân tạo</vt:lpstr>
      <vt:lpstr>04</vt:lpstr>
      <vt:lpstr>Phát hiện bất thường và chẩn đoán lỗi</vt:lpstr>
      <vt:lpstr>Phát hiện bất thường và chẩn đoán lỗi</vt:lpstr>
      <vt:lpstr>Phát hiện bất thường và chẩn đoán lỗi</vt:lpstr>
      <vt:lpstr>Phát hiện xâm nhập</vt:lpstr>
      <vt:lpstr>Phát hiện xâm nhập</vt:lpstr>
      <vt:lpstr>Phát hiện xâm nhập</vt:lpstr>
      <vt:lpstr>Cấu hình và tối ưu mạng</vt:lpstr>
      <vt:lpstr>Cấu hình và tối ưu mạng</vt:lpstr>
      <vt:lpstr>Cấu hình và tối ưu mạng</vt:lpstr>
      <vt:lpstr>05</vt:lpstr>
      <vt:lpstr>PowerPoint Presentation</vt:lpstr>
      <vt:lpstr>PowerPoint Presentation</vt:lpstr>
      <vt:lpstr>Giảm chiều dữ liệu</vt:lpstr>
      <vt:lpstr>Giảm chiều dữ liệu</vt:lpstr>
      <vt:lpstr>Xây dựng mô hình DNN</vt:lpstr>
      <vt:lpstr>Xây dựng mô hình DNN</vt:lpstr>
      <vt:lpstr>Xây dựng mô hình DNN</vt:lpstr>
      <vt:lpstr>Triển khai mô hình</vt:lpstr>
      <vt:lpstr>Kết quả của mô hình</vt:lpstr>
      <vt:lpstr>Kết quả của mô hình</vt:lpstr>
      <vt:lpstr>Dự đoán một số kiểu tấn công trong tập test</vt:lpstr>
      <vt:lpstr>Đánh giá và kết luận</vt:lpstr>
      <vt:lpstr>06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trị mạng dựa trên trí tuệ nhân tạo và mô hình ứng dụng</dc:title>
  <cp:lastModifiedBy>Giang Truong</cp:lastModifiedBy>
  <cp:revision>22</cp:revision>
  <dcterms:modified xsi:type="dcterms:W3CDTF">2024-03-12T15:28:44Z</dcterms:modified>
</cp:coreProperties>
</file>